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6" r:id="rId7"/>
    <p:sldId id="268" r:id="rId8"/>
    <p:sldId id="269" r:id="rId9"/>
    <p:sldId id="267" r:id="rId10"/>
    <p:sldId id="261" r:id="rId11"/>
    <p:sldId id="263" r:id="rId12"/>
    <p:sldId id="271" r:id="rId13"/>
    <p:sldId id="270" r:id="rId14"/>
    <p:sldId id="272" r:id="rId15"/>
    <p:sldId id="274" r:id="rId16"/>
    <p:sldId id="264" r:id="rId17"/>
    <p:sldId id="273" r:id="rId18"/>
    <p:sldId id="275" r:id="rId19"/>
    <p:sldId id="276" r:id="rId20"/>
    <p:sldId id="277" r:id="rId21"/>
    <p:sldId id="278" r:id="rId22"/>
    <p:sldId id="279" r:id="rId23"/>
    <p:sldId id="280" r:id="rId24"/>
    <p:sldId id="265"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wg84Wo+AahuNuUnJ7ZpIigVhh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33" autoAdjust="0"/>
  </p:normalViewPr>
  <p:slideViewPr>
    <p:cSldViewPr snapToGrid="0">
      <p:cViewPr varScale="1">
        <p:scale>
          <a:sx n="77" d="100"/>
          <a:sy n="77" d="100"/>
        </p:scale>
        <p:origin x="88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648B2770-EAB0-CF91-B46B-CE0CE175E7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E0117ABF-9F93-67B2-A21E-A27E935F91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542271-B9B1-49FF-A4CC-FF02C6A3A74C}" type="datetimeFigureOut">
              <a:rPr lang="pt-BR" smtClean="0"/>
              <a:t>27/07/2024</a:t>
            </a:fld>
            <a:endParaRPr lang="pt-BR"/>
          </a:p>
        </p:txBody>
      </p:sp>
      <p:sp>
        <p:nvSpPr>
          <p:cNvPr id="4" name="Espaço Reservado para Rodapé 3">
            <a:extLst>
              <a:ext uri="{FF2B5EF4-FFF2-40B4-BE49-F238E27FC236}">
                <a16:creationId xmlns:a16="http://schemas.microsoft.com/office/drawing/2014/main" id="{A9D8D5AD-836D-FA22-EC31-9AFC1EA688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2D7A4AE6-080F-F2F9-4B15-353FCDDFAA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7C70FD-542D-4308-B717-3E1AD4313484}" type="slidenum">
              <a:rPr lang="pt-BR" smtClean="0"/>
              <a:t>‹nº›</a:t>
            </a:fld>
            <a:endParaRPr lang="pt-BR"/>
          </a:p>
        </p:txBody>
      </p:sp>
    </p:spTree>
    <p:extLst>
      <p:ext uri="{BB962C8B-B14F-4D97-AF65-F5344CB8AC3E}">
        <p14:creationId xmlns:p14="http://schemas.microsoft.com/office/powerpoint/2010/main" val="283771838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36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824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53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881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516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296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281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667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592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087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96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402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98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277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2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e texto verticais"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7"/>
        <p:cNvGrpSpPr/>
        <p:nvPr/>
      </p:nvGrpSpPr>
      <p:grpSpPr>
        <a:xfrm>
          <a:off x="0" y="0"/>
          <a:ext cx="0" cy="0"/>
          <a:chOff x="0" y="0"/>
          <a:chExt cx="0" cy="0"/>
        </a:xfrm>
      </p:grpSpPr>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mailto:pi@ufba.b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mailto:naacgprograd@g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3999" y="2642927"/>
            <a:ext cx="9144000" cy="87282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pt-BR" sz="4500" dirty="0"/>
              <a:t>Tutorial – Inscrições em lote Enade</a:t>
            </a:r>
            <a:endParaRPr sz="4500" dirty="0"/>
          </a:p>
        </p:txBody>
      </p:sp>
      <p:sp>
        <p:nvSpPr>
          <p:cNvPr id="85" name="Google Shape;85;p1"/>
          <p:cNvSpPr txBox="1">
            <a:spLocks noGrp="1"/>
          </p:cNvSpPr>
          <p:nvPr>
            <p:ph type="subTitle" idx="1"/>
          </p:nvPr>
        </p:nvSpPr>
        <p:spPr>
          <a:xfrm>
            <a:off x="1523999" y="3887174"/>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pt-BR" dirty="0"/>
              <a:t>Ações no sistema </a:t>
            </a:r>
            <a:r>
              <a:rPr lang="pt-BR" dirty="0" err="1"/>
              <a:t>Siac</a:t>
            </a:r>
            <a:endParaRPr lang="pt-BR" dirty="0"/>
          </a:p>
          <a:p>
            <a:pPr marL="0" lvl="0" indent="0" algn="ctr" rtl="0">
              <a:lnSpc>
                <a:spcPct val="90000"/>
              </a:lnSpc>
              <a:spcBef>
                <a:spcPts val="0"/>
              </a:spcBef>
              <a:spcAft>
                <a:spcPts val="0"/>
              </a:spcAft>
              <a:buClr>
                <a:schemeClr val="dk1"/>
              </a:buClr>
              <a:buSzPts val="2400"/>
              <a:buNone/>
            </a:pPr>
            <a:r>
              <a:rPr lang="pt-BR" dirty="0"/>
              <a:t>Ações no sistema Enade</a:t>
            </a:r>
            <a:endParaRPr dirty="0"/>
          </a:p>
        </p:txBody>
      </p:sp>
      <p:pic>
        <p:nvPicPr>
          <p:cNvPr id="86" name="Google Shape;86;p1"/>
          <p:cNvPicPr preferRelativeResize="0"/>
          <p:nvPr/>
        </p:nvPicPr>
        <p:blipFill rotWithShape="1">
          <a:blip r:embed="rId3">
            <a:alphaModFix/>
          </a:blip>
          <a:srcRect/>
          <a:stretch/>
        </p:blipFill>
        <p:spPr>
          <a:xfrm flipH="1">
            <a:off x="5749321" y="255639"/>
            <a:ext cx="693357" cy="737115"/>
          </a:xfrm>
          <a:prstGeom prst="rect">
            <a:avLst/>
          </a:prstGeom>
          <a:noFill/>
          <a:ln>
            <a:noFill/>
          </a:ln>
        </p:spPr>
      </p:pic>
      <p:sp>
        <p:nvSpPr>
          <p:cNvPr id="2" name="CaixaDeTexto 1">
            <a:extLst>
              <a:ext uri="{FF2B5EF4-FFF2-40B4-BE49-F238E27FC236}">
                <a16:creationId xmlns:a16="http://schemas.microsoft.com/office/drawing/2014/main" id="{B998CF98-E145-F3A0-CEC7-BAEB52233C4D}"/>
              </a:ext>
            </a:extLst>
          </p:cNvPr>
          <p:cNvSpPr txBox="1"/>
          <p:nvPr/>
        </p:nvSpPr>
        <p:spPr>
          <a:xfrm>
            <a:off x="2246670" y="992754"/>
            <a:ext cx="7698658" cy="1246495"/>
          </a:xfrm>
          <a:prstGeom prst="rect">
            <a:avLst/>
          </a:prstGeom>
          <a:noFill/>
        </p:spPr>
        <p:txBody>
          <a:bodyPr wrap="square" rtlCol="0">
            <a:spAutoFit/>
          </a:bodyPr>
          <a:lstStyle/>
          <a:p>
            <a:pPr algn="ctr"/>
            <a:r>
              <a:rPr lang="pt-BR" sz="1500" b="1" i="0" u="none" strike="noStrike" baseline="0" dirty="0">
                <a:latin typeface="CIDFont+F1"/>
              </a:rPr>
              <a:t>UNIVERSIDADE FEDERAL DA BAHIA</a:t>
            </a:r>
          </a:p>
          <a:p>
            <a:pPr algn="ctr"/>
            <a:r>
              <a:rPr lang="pt-BR" sz="1500" b="1" i="0" u="none" strike="noStrike" baseline="0" dirty="0">
                <a:latin typeface="CIDFont+F1"/>
              </a:rPr>
              <a:t>PRÓ-REITORIA DE PLANEJAMENTO E ORÇAMENTO</a:t>
            </a:r>
          </a:p>
          <a:p>
            <a:pPr algn="ctr"/>
            <a:r>
              <a:rPr lang="pt-BR" sz="1500" b="1" i="0" u="none" strike="noStrike" baseline="0" dirty="0">
                <a:latin typeface="CIDFont+F1"/>
              </a:rPr>
              <a:t>PRÓ-REITORIA DE ENSINO DE GRADUAÇÃO</a:t>
            </a:r>
          </a:p>
          <a:p>
            <a:pPr algn="ctr"/>
            <a:r>
              <a:rPr lang="pt-BR" sz="1500" b="0" i="0" u="none" strike="noStrike" baseline="0" dirty="0">
                <a:latin typeface="CIDFont+F2"/>
              </a:rPr>
              <a:t>Procuradoria Educacional Institucional – PI</a:t>
            </a:r>
          </a:p>
          <a:p>
            <a:pPr algn="ctr"/>
            <a:r>
              <a:rPr lang="pt-BR" sz="1500" b="0" i="0" u="none" strike="noStrike" baseline="0" dirty="0">
                <a:latin typeface="CIDFont+F2"/>
              </a:rPr>
              <a:t>Núcleo de Acompanhamento das Avaliações dos Cursos de Graduação – NAACG</a:t>
            </a:r>
          </a:p>
        </p:txBody>
      </p:sp>
      <p:sp>
        <p:nvSpPr>
          <p:cNvPr id="3" name="CaixaDeTexto 2">
            <a:extLst>
              <a:ext uri="{FF2B5EF4-FFF2-40B4-BE49-F238E27FC236}">
                <a16:creationId xmlns:a16="http://schemas.microsoft.com/office/drawing/2014/main" id="{28CBC81F-BC3A-0BCB-B1C3-DD6F0DA0E73C}"/>
              </a:ext>
            </a:extLst>
          </p:cNvPr>
          <p:cNvSpPr txBox="1"/>
          <p:nvPr/>
        </p:nvSpPr>
        <p:spPr>
          <a:xfrm>
            <a:off x="2246670" y="5759644"/>
            <a:ext cx="7698658" cy="646331"/>
          </a:xfrm>
          <a:prstGeom prst="rect">
            <a:avLst/>
          </a:prstGeom>
          <a:noFill/>
        </p:spPr>
        <p:txBody>
          <a:bodyPr wrap="square" rtlCol="0">
            <a:spAutoFit/>
          </a:bodyPr>
          <a:lstStyle/>
          <a:p>
            <a:pPr algn="ctr"/>
            <a:r>
              <a:rPr lang="pt-BR" sz="1800" b="0" i="0" u="none" strike="noStrike" baseline="0" dirty="0">
                <a:latin typeface="CIDFont+F2"/>
              </a:rPr>
              <a:t>Telefone: PI: (71) 3283-7127 / NAACG: (71) 3283-7013</a:t>
            </a:r>
          </a:p>
          <a:p>
            <a:pPr algn="ctr"/>
            <a:r>
              <a:rPr lang="pt-BR" sz="1800" b="0" i="0" u="none" strike="noStrike" baseline="0" dirty="0">
                <a:latin typeface="CIDFont+F2"/>
              </a:rPr>
              <a:t>E-mail: pi@ufba.br / naacg.prograd@ufba.br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125" name="Google Shape;125;p6"/>
          <p:cNvPicPr preferRelativeResize="0"/>
          <p:nvPr/>
        </p:nvPicPr>
        <p:blipFill rotWithShape="1">
          <a:blip r:embed="rId4">
            <a:alphaModFix/>
          </a:blip>
          <a:srcRect/>
          <a:stretch/>
        </p:blipFill>
        <p:spPr>
          <a:xfrm>
            <a:off x="4051799" y="927118"/>
            <a:ext cx="7667625" cy="5591175"/>
          </a:xfrm>
          <a:prstGeom prst="rect">
            <a:avLst/>
          </a:prstGeom>
          <a:noFill/>
          <a:ln>
            <a:noFill/>
          </a:ln>
        </p:spPr>
      </p:pic>
      <p:sp>
        <p:nvSpPr>
          <p:cNvPr id="126" name="Google Shape;126;p6"/>
          <p:cNvSpPr txBox="1"/>
          <p:nvPr/>
        </p:nvSpPr>
        <p:spPr>
          <a:xfrm flipH="1">
            <a:off x="192880" y="927118"/>
            <a:ext cx="3710379" cy="424727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GERAR ARQUIVO PARA EXPORTAÇÃO DOS DADOS (INSCRIÇÃO EM LOTE)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algn="just"/>
            <a:r>
              <a:rPr lang="pt-BR" sz="1800" dirty="0">
                <a:solidFill>
                  <a:schemeClr val="dk1"/>
                </a:solidFill>
                <a:latin typeface="Calibri"/>
                <a:ea typeface="Calibri"/>
                <a:cs typeface="Calibri"/>
                <a:sym typeface="Calibri"/>
              </a:rPr>
              <a:t>1º Crie uma pasta em </a:t>
            </a:r>
            <a:r>
              <a:rPr lang="pt-BR" sz="1800" i="1" dirty="0">
                <a:solidFill>
                  <a:schemeClr val="dk1"/>
                </a:solidFill>
                <a:latin typeface="Calibri"/>
                <a:ea typeface="Calibri"/>
                <a:cs typeface="Calibri"/>
                <a:sym typeface="Calibri"/>
              </a:rPr>
              <a:t>C:</a:t>
            </a:r>
            <a:r>
              <a:rPr lang="pt-BR" sz="1800" dirty="0">
                <a:solidFill>
                  <a:schemeClr val="dk1"/>
                </a:solidFill>
                <a:latin typeface="Calibri"/>
                <a:ea typeface="Calibri"/>
                <a:cs typeface="Calibri"/>
                <a:sym typeface="Calibri"/>
              </a:rPr>
              <a:t> com o nome </a:t>
            </a:r>
            <a:r>
              <a:rPr lang="pt-BR" sz="1800" b="1" dirty="0">
                <a:solidFill>
                  <a:schemeClr val="dk1"/>
                </a:solidFill>
                <a:latin typeface="Calibri"/>
                <a:ea typeface="Calibri"/>
                <a:cs typeface="Calibri"/>
                <a:sym typeface="Calibri"/>
              </a:rPr>
              <a:t>enade_2024 </a:t>
            </a:r>
            <a:r>
              <a:rPr lang="pt-BR" sz="1800" dirty="0">
                <a:solidFill>
                  <a:schemeClr val="dk1"/>
                </a:solidFill>
                <a:latin typeface="Calibri"/>
                <a:ea typeface="Calibri"/>
                <a:cs typeface="Calibri"/>
                <a:sym typeface="Calibri"/>
              </a:rPr>
              <a:t>(os arquivos serão gerados e salvos nessa pasta, caso a pasta não exista ou não tenha exatamente esse nome, os arquivos não serão gerados)</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2º Para gerar o arquivo a ser utilizado na inscrição em lote, acesse Consulta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Enade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Gerar arquivo para INEP</a:t>
            </a:r>
            <a:endParaRPr sz="1800" dirty="0">
              <a:solidFill>
                <a:schemeClr val="dk1"/>
              </a:solidFill>
              <a:latin typeface="Calibri"/>
              <a:ea typeface="Calibri"/>
              <a:cs typeface="Calibri"/>
              <a:sym typeface="Calibri"/>
            </a:endParaRPr>
          </a:p>
        </p:txBody>
      </p:sp>
      <p:sp>
        <p:nvSpPr>
          <p:cNvPr id="127" name="Google Shape;127;p6"/>
          <p:cNvSpPr/>
          <p:nvPr/>
        </p:nvSpPr>
        <p:spPr>
          <a:xfrm>
            <a:off x="8098971" y="2494662"/>
            <a:ext cx="1972492" cy="27466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9BF3BC97-C02B-A9E1-6F21-FFC9FF0059D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142" name="Google Shape;142;p8"/>
          <p:cNvPicPr preferRelativeResize="0"/>
          <p:nvPr/>
        </p:nvPicPr>
        <p:blipFill rotWithShape="1">
          <a:blip r:embed="rId4">
            <a:alphaModFix/>
          </a:blip>
          <a:srcRect/>
          <a:stretch/>
        </p:blipFill>
        <p:spPr>
          <a:xfrm>
            <a:off x="4598126" y="888484"/>
            <a:ext cx="7093131" cy="5761330"/>
          </a:xfrm>
          <a:prstGeom prst="rect">
            <a:avLst/>
          </a:prstGeom>
          <a:noFill/>
          <a:ln>
            <a:noFill/>
          </a:ln>
        </p:spPr>
      </p:pic>
      <p:sp>
        <p:nvSpPr>
          <p:cNvPr id="143" name="Google Shape;143;p8"/>
          <p:cNvSpPr txBox="1"/>
          <p:nvPr/>
        </p:nvSpPr>
        <p:spPr>
          <a:xfrm flipH="1">
            <a:off x="182878" y="888484"/>
            <a:ext cx="4167052" cy="22775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600" b="1" dirty="0">
                <a:solidFill>
                  <a:schemeClr val="dk1"/>
                </a:solidFill>
                <a:latin typeface="Calibri"/>
                <a:ea typeface="Calibri"/>
                <a:cs typeface="Calibri"/>
                <a:sym typeface="Calibri"/>
              </a:rPr>
              <a:t>GERAR ARQUIVO PARA EXPORTAÇÃO DOS DADOS (INSCRIÇÃO EM LOTE)</a:t>
            </a:r>
            <a:endParaRPr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3º Digite o ano da edição do Enade, selecione o grupo desejado (iniciante ou concluinte) e clique em “Gerar arquivo”. Repita esse etapa para cada grupo.</a:t>
            </a:r>
          </a:p>
          <a:p>
            <a:pPr marL="0" marR="0" lvl="0" indent="0" algn="just" rtl="0">
              <a:spcBef>
                <a:spcPts val="0"/>
              </a:spcBef>
              <a:spcAft>
                <a:spcPts val="0"/>
              </a:spcAft>
              <a:buNone/>
            </a:pPr>
            <a:endParaRPr lang="pt-BR"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400" dirty="0">
              <a:solidFill>
                <a:srgbClr val="FF0000"/>
              </a:solidFill>
              <a:latin typeface="Calibri"/>
              <a:ea typeface="Calibri"/>
              <a:cs typeface="Calibri"/>
              <a:sym typeface="Calibri"/>
            </a:endParaRPr>
          </a:p>
        </p:txBody>
      </p:sp>
      <p:sp>
        <p:nvSpPr>
          <p:cNvPr id="144" name="Google Shape;144;p8"/>
          <p:cNvSpPr/>
          <p:nvPr/>
        </p:nvSpPr>
        <p:spPr>
          <a:xfrm>
            <a:off x="8843553" y="1151125"/>
            <a:ext cx="901338" cy="24660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3598118F-D2AB-EE58-C144-4952DECE466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8"/>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4" name="Imagem 3">
            <a:extLst>
              <a:ext uri="{FF2B5EF4-FFF2-40B4-BE49-F238E27FC236}">
                <a16:creationId xmlns:a16="http://schemas.microsoft.com/office/drawing/2014/main" id="{9A65CF88-4822-BDB2-5EB5-A6155361E7F3}"/>
              </a:ext>
            </a:extLst>
          </p:cNvPr>
          <p:cNvPicPr>
            <a:picLocks noChangeAspect="1"/>
          </p:cNvPicPr>
          <p:nvPr/>
        </p:nvPicPr>
        <p:blipFill>
          <a:blip r:embed="rId4"/>
          <a:stretch>
            <a:fillRect/>
          </a:stretch>
        </p:blipFill>
        <p:spPr>
          <a:xfrm>
            <a:off x="4532242" y="688997"/>
            <a:ext cx="7476879" cy="6021961"/>
          </a:xfrm>
          <a:prstGeom prst="rect">
            <a:avLst/>
          </a:prstGeom>
        </p:spPr>
      </p:pic>
      <p:sp>
        <p:nvSpPr>
          <p:cNvPr id="143" name="Google Shape;143;p8"/>
          <p:cNvSpPr txBox="1"/>
          <p:nvPr/>
        </p:nvSpPr>
        <p:spPr>
          <a:xfrm flipH="1">
            <a:off x="182878" y="888484"/>
            <a:ext cx="4167052" cy="572460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600" b="1" dirty="0">
                <a:solidFill>
                  <a:schemeClr val="dk1"/>
                </a:solidFill>
                <a:latin typeface="Calibri"/>
                <a:ea typeface="Calibri"/>
                <a:cs typeface="Calibri"/>
                <a:sym typeface="Calibri"/>
              </a:rPr>
              <a:t>GERAR ARQUIVO PARA EXPORTAÇÃO DOS DADOS (INSCRIÇÃO EM LOTE)</a:t>
            </a:r>
            <a:endParaRPr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Aparecerá essa tela de confirmação, informando quantos arquivos foram gerados, o local onde estão salvos e o nome que eles receberam.</a:t>
            </a:r>
          </a:p>
          <a:p>
            <a:pPr marL="0" marR="0" lvl="0" indent="0" algn="just" rtl="0">
              <a:spcBef>
                <a:spcPts val="0"/>
              </a:spcBef>
              <a:spcAft>
                <a:spcPts val="0"/>
              </a:spcAft>
              <a:buNone/>
            </a:pPr>
            <a:endParaRPr lang="pt-B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Quando um colegiado abriga dois cursos (licenciatura e bacharelado), serão gerados dois arquivos, um para cada código INEP/</a:t>
            </a:r>
            <a:r>
              <a:rPr lang="pt-BR" sz="1600" dirty="0" err="1">
                <a:solidFill>
                  <a:schemeClr val="dk1"/>
                </a:solidFill>
                <a:latin typeface="Calibri"/>
                <a:ea typeface="Calibri"/>
                <a:cs typeface="Calibri"/>
                <a:sym typeface="Calibri"/>
              </a:rPr>
              <a:t>e-MEC</a:t>
            </a:r>
            <a:r>
              <a:rPr lang="pt-BR" sz="1600" dirty="0">
                <a:solidFill>
                  <a:schemeClr val="dk1"/>
                </a:solidFill>
                <a:latin typeface="Calibri"/>
                <a:ea typeface="Calibri"/>
                <a:cs typeface="Calibri"/>
                <a:sym typeface="Calibri"/>
              </a:rPr>
              <a:t> específico do grau acadêmico. No caso do Enade contemplar apenas um grau, o coordenador deverá utilizar as etapas anteriores para fazer a análise e exclusão dos estudantes que não se enquadram, salvo orientações específicas sobre os ingressantes de cursos ABI, emitidas pela PROGRAD no ofício circular nº 03_2024.</a:t>
            </a:r>
          </a:p>
          <a:p>
            <a:pPr marL="0" marR="0" lvl="0" indent="0" algn="just" rtl="0">
              <a:spcBef>
                <a:spcPts val="0"/>
              </a:spcBef>
              <a:spcAft>
                <a:spcPts val="0"/>
              </a:spcAft>
              <a:buNone/>
            </a:pPr>
            <a:endParaRPr lang="pt-B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ATENÇÂO: Para gerar um novo arquivo é necessário excluir ou retirar o primeiro arquivo gerado da pasta de destino.</a:t>
            </a:r>
            <a:endParaRPr sz="1400" dirty="0">
              <a:solidFill>
                <a:srgbClr val="FF0000"/>
              </a:solidFill>
              <a:latin typeface="Calibri"/>
              <a:ea typeface="Calibri"/>
              <a:cs typeface="Calibri"/>
              <a:sym typeface="Calibri"/>
            </a:endParaRPr>
          </a:p>
        </p:txBody>
      </p:sp>
      <p:sp>
        <p:nvSpPr>
          <p:cNvPr id="144" name="Google Shape;144;p8"/>
          <p:cNvSpPr/>
          <p:nvPr/>
        </p:nvSpPr>
        <p:spPr>
          <a:xfrm>
            <a:off x="4877839" y="2304025"/>
            <a:ext cx="3540603" cy="193004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cxnSp>
        <p:nvCxnSpPr>
          <p:cNvPr id="6" name="Conector reto 5">
            <a:extLst>
              <a:ext uri="{FF2B5EF4-FFF2-40B4-BE49-F238E27FC236}">
                <a16:creationId xmlns:a16="http://schemas.microsoft.com/office/drawing/2014/main" id="{51D43862-84E4-B281-AB2A-334096BBF43F}"/>
              </a:ext>
            </a:extLst>
          </p:cNvPr>
          <p:cNvCxnSpPr/>
          <p:nvPr/>
        </p:nvCxnSpPr>
        <p:spPr>
          <a:xfrm>
            <a:off x="4969565" y="4999383"/>
            <a:ext cx="41644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Google Shape;84;p1">
            <a:extLst>
              <a:ext uri="{FF2B5EF4-FFF2-40B4-BE49-F238E27FC236}">
                <a16:creationId xmlns:a16="http://schemas.microsoft.com/office/drawing/2014/main" id="{520443EA-C213-BEBF-7799-38721699A47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201566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8" name="Imagem 7">
            <a:extLst>
              <a:ext uri="{FF2B5EF4-FFF2-40B4-BE49-F238E27FC236}">
                <a16:creationId xmlns:a16="http://schemas.microsoft.com/office/drawing/2014/main" id="{1A7062C5-5EA2-E5D9-ED28-EC24CAB8B679}"/>
              </a:ext>
            </a:extLst>
          </p:cNvPr>
          <p:cNvPicPr>
            <a:picLocks noChangeAspect="1"/>
          </p:cNvPicPr>
          <p:nvPr/>
        </p:nvPicPr>
        <p:blipFill>
          <a:blip r:embed="rId3"/>
          <a:stretch>
            <a:fillRect/>
          </a:stretch>
        </p:blipFill>
        <p:spPr>
          <a:xfrm>
            <a:off x="4032466" y="674487"/>
            <a:ext cx="7954124" cy="5986976"/>
          </a:xfrm>
          <a:prstGeom prst="rect">
            <a:avLst/>
          </a:prstGeom>
        </p:spPr>
      </p:pic>
      <p:pic>
        <p:nvPicPr>
          <p:cNvPr id="132" name="Google Shape;132;p7"/>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33" name="Google Shape;133;p7"/>
          <p:cNvSpPr txBox="1"/>
          <p:nvPr/>
        </p:nvSpPr>
        <p:spPr>
          <a:xfrm flipH="1">
            <a:off x="192880" y="927118"/>
            <a:ext cx="3710379"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GERAR ARQUIVO PARA EXPORTAÇÃO DOS DADOS (INSCRIÇÃO EM LOTE)</a:t>
            </a:r>
            <a:endParaRPr dirty="0"/>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Na mesma tela, clicando na aba Planilha, você poderá selecionar o código do curso e ver um espelho do arquivo gerado.</a:t>
            </a:r>
          </a:p>
        </p:txBody>
      </p:sp>
      <p:sp>
        <p:nvSpPr>
          <p:cNvPr id="9" name="Google Shape;136;p7">
            <a:extLst>
              <a:ext uri="{FF2B5EF4-FFF2-40B4-BE49-F238E27FC236}">
                <a16:creationId xmlns:a16="http://schemas.microsoft.com/office/drawing/2014/main" id="{68915FF3-0AF1-D759-FBD3-42CA33DA4B92}"/>
              </a:ext>
            </a:extLst>
          </p:cNvPr>
          <p:cNvSpPr/>
          <p:nvPr/>
        </p:nvSpPr>
        <p:spPr>
          <a:xfrm>
            <a:off x="4620527" y="1828801"/>
            <a:ext cx="508064" cy="179488"/>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136;p7">
            <a:extLst>
              <a:ext uri="{FF2B5EF4-FFF2-40B4-BE49-F238E27FC236}">
                <a16:creationId xmlns:a16="http://schemas.microsoft.com/office/drawing/2014/main" id="{4D3A0683-C155-180B-06D5-98C80C2C32D3}"/>
              </a:ext>
            </a:extLst>
          </p:cNvPr>
          <p:cNvSpPr/>
          <p:nvPr/>
        </p:nvSpPr>
        <p:spPr>
          <a:xfrm>
            <a:off x="7043586" y="2353819"/>
            <a:ext cx="618564" cy="161365"/>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 name="Google Shape;84;p1">
            <a:extLst>
              <a:ext uri="{FF2B5EF4-FFF2-40B4-BE49-F238E27FC236}">
                <a16:creationId xmlns:a16="http://schemas.microsoft.com/office/drawing/2014/main" id="{58FC1035-B473-8F72-4060-D35A5C131210}"/>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4084592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33" name="Google Shape;133;p7"/>
          <p:cNvSpPr txBox="1"/>
          <p:nvPr/>
        </p:nvSpPr>
        <p:spPr>
          <a:xfrm flipH="1">
            <a:off x="192879" y="927118"/>
            <a:ext cx="4508330" cy="492438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GERAR ARQUIVO PARA EXPORTAÇÃO DOS DADOS (INSCRIÇÃO EM LOTE)</a:t>
            </a:r>
            <a:endParaRPr dirty="0"/>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Os arquivos aparecerão na pasta criada em </a:t>
            </a:r>
            <a:r>
              <a:rPr lang="pt-BR" sz="1800" i="1" dirty="0">
                <a:solidFill>
                  <a:schemeClr val="dk1"/>
                </a:solidFill>
                <a:latin typeface="Calibri"/>
                <a:ea typeface="Calibri"/>
                <a:cs typeface="Calibri"/>
                <a:sym typeface="Calibri"/>
              </a:rPr>
              <a:t>c:</a:t>
            </a:r>
            <a:r>
              <a:rPr lang="pt-BR" sz="1800" dirty="0">
                <a:solidFill>
                  <a:schemeClr val="dk1"/>
                </a:solidFill>
                <a:latin typeface="Calibri"/>
                <a:ea typeface="Calibri"/>
                <a:cs typeface="Calibri"/>
                <a:sym typeface="Calibri"/>
              </a:rPr>
              <a:t> </a:t>
            </a:r>
            <a:endParaRPr lang="pt-BR" sz="1800" dirty="0"/>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O nome do arquivo gerado é padrão para que o sistema ENADE aceite a importação. Porém, a cada nova carga (seja para acréscimo de estudantes ou após correção de erros) será necessário mudar, manualmente, a ordenação final do nome do arquivo. </a:t>
            </a:r>
            <a:endParaRPr lang="pt-BR" sz="1800" dirty="0"/>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Exemplo: </a:t>
            </a: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Carga 1:</a:t>
            </a: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ENADE2411101_N99_BR_26072024_13283_</a:t>
            </a:r>
            <a:r>
              <a:rPr lang="pt-BR" sz="1600" dirty="0">
                <a:solidFill>
                  <a:srgbClr val="FF0000"/>
                </a:solidFill>
                <a:latin typeface="Calibri"/>
                <a:ea typeface="Calibri"/>
                <a:cs typeface="Calibri"/>
                <a:sym typeface="Calibri"/>
              </a:rPr>
              <a:t>E001</a:t>
            </a:r>
            <a:endParaRPr lang="pt-BR" sz="1800" dirty="0"/>
          </a:p>
          <a:p>
            <a:pPr marL="0" marR="0" lvl="0" indent="0" algn="just" rtl="0">
              <a:spcBef>
                <a:spcPts val="0"/>
              </a:spcBef>
              <a:spcAft>
                <a:spcPts val="0"/>
              </a:spcAft>
              <a:buNone/>
            </a:pPr>
            <a:endParaRPr lang="pt-BR" sz="1600" dirty="0">
              <a:solidFill>
                <a:srgbClr val="FF0000"/>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Carga 2:</a:t>
            </a:r>
            <a:endParaRPr lang="pt-BR" sz="1800" dirty="0"/>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ENADE2411101_N99_BR_26072024_13283_</a:t>
            </a:r>
            <a:r>
              <a:rPr lang="pt-BR" sz="1600" dirty="0">
                <a:solidFill>
                  <a:srgbClr val="FF0000"/>
                </a:solidFill>
                <a:latin typeface="Calibri"/>
                <a:ea typeface="Calibri"/>
                <a:cs typeface="Calibri"/>
                <a:sym typeface="Calibri"/>
              </a:rPr>
              <a:t>E002</a:t>
            </a:r>
          </a:p>
        </p:txBody>
      </p:sp>
      <p:grpSp>
        <p:nvGrpSpPr>
          <p:cNvPr id="7" name="Agrupar 6">
            <a:extLst>
              <a:ext uri="{FF2B5EF4-FFF2-40B4-BE49-F238E27FC236}">
                <a16:creationId xmlns:a16="http://schemas.microsoft.com/office/drawing/2014/main" id="{33B9DF8E-C5BB-8C0A-E598-5645F60086BE}"/>
              </a:ext>
            </a:extLst>
          </p:cNvPr>
          <p:cNvGrpSpPr/>
          <p:nvPr/>
        </p:nvGrpSpPr>
        <p:grpSpPr>
          <a:xfrm>
            <a:off x="5050629" y="927118"/>
            <a:ext cx="6908736" cy="5151348"/>
            <a:chOff x="4898951" y="1066266"/>
            <a:chExt cx="6908736" cy="5151348"/>
          </a:xfrm>
        </p:grpSpPr>
        <p:pic>
          <p:nvPicPr>
            <p:cNvPr id="4" name="Imagem 3">
              <a:extLst>
                <a:ext uri="{FF2B5EF4-FFF2-40B4-BE49-F238E27FC236}">
                  <a16:creationId xmlns:a16="http://schemas.microsoft.com/office/drawing/2014/main" id="{EA120B82-5413-D973-5C06-494B82A3E60E}"/>
                </a:ext>
              </a:extLst>
            </p:cNvPr>
            <p:cNvPicPr>
              <a:picLocks noChangeAspect="1"/>
            </p:cNvPicPr>
            <p:nvPr/>
          </p:nvPicPr>
          <p:blipFill>
            <a:blip r:embed="rId4"/>
            <a:stretch>
              <a:fillRect/>
            </a:stretch>
          </p:blipFill>
          <p:spPr>
            <a:xfrm>
              <a:off x="4898951" y="1066266"/>
              <a:ext cx="6908736" cy="5151348"/>
            </a:xfrm>
            <a:prstGeom prst="rect">
              <a:avLst/>
            </a:prstGeom>
            <a:ln w="3175" cap="sq" cmpd="thickThin">
              <a:solidFill>
                <a:srgbClr val="000000"/>
              </a:solidFill>
              <a:prstDash val="solid"/>
              <a:miter lim="800000"/>
            </a:ln>
            <a:effectLst>
              <a:innerShdw blurRad="76200">
                <a:srgbClr val="000000"/>
              </a:innerShdw>
            </a:effectLst>
          </p:spPr>
        </p:pic>
        <p:sp>
          <p:nvSpPr>
            <p:cNvPr id="5" name="Retângulo 4">
              <a:extLst>
                <a:ext uri="{FF2B5EF4-FFF2-40B4-BE49-F238E27FC236}">
                  <a16:creationId xmlns:a16="http://schemas.microsoft.com/office/drawing/2014/main" id="{8FE7D4CE-9075-366E-2580-59415845A150}"/>
                </a:ext>
              </a:extLst>
            </p:cNvPr>
            <p:cNvSpPr/>
            <p:nvPr/>
          </p:nvSpPr>
          <p:spPr>
            <a:xfrm>
              <a:off x="5492506" y="1952341"/>
              <a:ext cx="1580322" cy="4264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B1845E2B-C146-8E52-9EA8-462037FE6B0A}"/>
                </a:ext>
              </a:extLst>
            </p:cNvPr>
            <p:cNvSpPr/>
            <p:nvPr/>
          </p:nvSpPr>
          <p:spPr>
            <a:xfrm>
              <a:off x="7646503" y="2165553"/>
              <a:ext cx="4041913" cy="12634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Google Shape;84;p1">
            <a:extLst>
              <a:ext uri="{FF2B5EF4-FFF2-40B4-BE49-F238E27FC236}">
                <a16:creationId xmlns:a16="http://schemas.microsoft.com/office/drawing/2014/main" id="{A5ECF9B5-99F2-6F38-EDAA-998B6E582FD9}"/>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1790201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7"/>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33" name="Google Shape;133;p7"/>
          <p:cNvSpPr txBox="1"/>
          <p:nvPr/>
        </p:nvSpPr>
        <p:spPr>
          <a:xfrm flipH="1">
            <a:off x="2513166" y="1076205"/>
            <a:ext cx="7868747"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1800" b="1"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GERAR ARQUIVO PARA EXPORTAÇÃO DOS DADOS (INSCRIÇÃO EM LOTE)</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B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just" rtl="0">
              <a:spcBef>
                <a:spcPts val="0"/>
              </a:spcBef>
              <a:spcAft>
                <a:spcPts val="0"/>
              </a:spcAft>
              <a:buNone/>
            </a:pPr>
            <a:r>
              <a:rPr lang="pt-B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O sistema Enade só importa arquivos zipados. </a:t>
            </a:r>
            <a:endParaRPr lang="pt-BR" sz="18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rtl="0">
              <a:spcBef>
                <a:spcPts val="0"/>
              </a:spcBef>
              <a:spcAft>
                <a:spcPts val="0"/>
              </a:spcAft>
              <a:buNone/>
            </a:pPr>
            <a:endParaRPr lang="pt-BR"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r>
              <a:rPr lang="pt-BR" sz="1800" b="1" dirty="0">
                <a:effectLst/>
                <a:latin typeface="Calibri" panose="020F0502020204030204" pitchFamily="34" charset="0"/>
                <a:ea typeface="Calibri" panose="020F0502020204030204" pitchFamily="34" charset="0"/>
                <a:cs typeface="Calibri" panose="020F0502020204030204" pitchFamily="34" charset="0"/>
              </a:rPr>
              <a:t>PARA ZIPAR ARQUIVOS NO WINDOWS</a:t>
            </a:r>
            <a:r>
              <a:rPr lang="pt-BR" sz="1800" dirty="0">
                <a:effectLst/>
                <a:latin typeface="Calibri" panose="020F0502020204030204" pitchFamily="34" charset="0"/>
                <a:ea typeface="Calibri" panose="020F0502020204030204" pitchFamily="34" charset="0"/>
                <a:cs typeface="Calibri" panose="020F0502020204030204" pitchFamily="34" charset="0"/>
              </a:rPr>
              <a:t>:</a:t>
            </a:r>
          </a:p>
          <a:p>
            <a:r>
              <a:rPr lang="pt-BR" sz="1800" dirty="0">
                <a:effectLst/>
                <a:latin typeface="Calibri" panose="020F0502020204030204" pitchFamily="34" charset="0"/>
                <a:ea typeface="Calibri" panose="020F0502020204030204" pitchFamily="34" charset="0"/>
                <a:cs typeface="Calibri" panose="020F0502020204030204" pitchFamily="34" charset="0"/>
              </a:rPr>
              <a:t> </a:t>
            </a:r>
          </a:p>
          <a:p>
            <a:r>
              <a:rPr lang="pt-BR" sz="1800" dirty="0">
                <a:solidFill>
                  <a:srgbClr val="20212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Localize o arquivo que deseja zipar, </a:t>
            </a:r>
            <a:r>
              <a:rPr lang="pt-BR" sz="1800" dirty="0">
                <a:solidFill>
                  <a:srgbClr val="202124"/>
                </a:solidFill>
                <a:highlight>
                  <a:srgbClr val="FFFFFF"/>
                </a:highlight>
                <a:latin typeface="Calibri" panose="020F0502020204030204" pitchFamily="34" charset="0"/>
                <a:ea typeface="Calibri" panose="020F0502020204030204" pitchFamily="34" charset="0"/>
                <a:cs typeface="Calibri" panose="020F0502020204030204" pitchFamily="34" charset="0"/>
              </a:rPr>
              <a:t>c</a:t>
            </a:r>
            <a:r>
              <a:rPr lang="pt-BR" sz="1800" dirty="0">
                <a:solidFill>
                  <a:srgbClr val="20212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lique com o botão direito do mouse sobre o arquivo e selecione </a:t>
            </a:r>
            <a:r>
              <a:rPr lang="pt-BR" sz="1800" b="1" dirty="0">
                <a:solidFill>
                  <a:srgbClr val="20212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Compactar para arquivo ZIP. </a:t>
            </a:r>
          </a:p>
          <a:p>
            <a:endParaRPr lang="pt-BR" sz="1800" dirty="0">
              <a:solidFill>
                <a:srgbClr val="202124"/>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r>
              <a:rPr lang="pt-BR" sz="1800" dirty="0">
                <a:solidFill>
                  <a:srgbClr val="202124"/>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 arquivo zipado aparecerá na mesma pasta do arquivo de origem.</a:t>
            </a:r>
            <a:endParaRPr lang="pt-BR"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Imagem 8">
            <a:extLst>
              <a:ext uri="{FF2B5EF4-FFF2-40B4-BE49-F238E27FC236}">
                <a16:creationId xmlns:a16="http://schemas.microsoft.com/office/drawing/2014/main" id="{32FABA61-6C6C-1714-76B7-6AF7A2427EA0}"/>
              </a:ext>
            </a:extLst>
          </p:cNvPr>
          <p:cNvPicPr>
            <a:picLocks noChangeAspect="1"/>
          </p:cNvPicPr>
          <p:nvPr/>
        </p:nvPicPr>
        <p:blipFill>
          <a:blip r:embed="rId4"/>
          <a:stretch>
            <a:fillRect/>
          </a:stretch>
        </p:blipFill>
        <p:spPr>
          <a:xfrm>
            <a:off x="2513168" y="4074167"/>
            <a:ext cx="7868748" cy="1190791"/>
          </a:xfrm>
          <a:prstGeom prst="rect">
            <a:avLst/>
          </a:prstGeom>
          <a:ln w="12700" cap="sq" cmpd="thickThin">
            <a:solidFill>
              <a:srgbClr val="000000"/>
            </a:solidFill>
            <a:prstDash val="solid"/>
            <a:miter lim="800000"/>
          </a:ln>
          <a:effectLst>
            <a:innerShdw blurRad="76200">
              <a:srgbClr val="000000"/>
            </a:innerShdw>
          </a:effectLst>
        </p:spPr>
      </p:pic>
      <p:sp>
        <p:nvSpPr>
          <p:cNvPr id="10" name="Google Shape;133;p7">
            <a:extLst>
              <a:ext uri="{FF2B5EF4-FFF2-40B4-BE49-F238E27FC236}">
                <a16:creationId xmlns:a16="http://schemas.microsoft.com/office/drawing/2014/main" id="{624B11C9-D555-F576-C629-879AFC4D8B22}"/>
              </a:ext>
            </a:extLst>
          </p:cNvPr>
          <p:cNvSpPr txBox="1"/>
          <p:nvPr/>
        </p:nvSpPr>
        <p:spPr>
          <a:xfrm flipH="1">
            <a:off x="1342143" y="5483619"/>
            <a:ext cx="9507713" cy="6462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lang="pt-B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0" algn="ctr" rtl="0">
              <a:spcBef>
                <a:spcPts val="0"/>
              </a:spcBef>
              <a:spcAft>
                <a:spcPts val="0"/>
              </a:spcAft>
              <a:buNone/>
            </a:pPr>
            <a:r>
              <a:rPr lang="pt-B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Seu arquivo está pronto para a inscrição em lote!</a:t>
            </a:r>
          </a:p>
        </p:txBody>
      </p:sp>
      <p:sp>
        <p:nvSpPr>
          <p:cNvPr id="3" name="Google Shape;84;p1">
            <a:extLst>
              <a:ext uri="{FF2B5EF4-FFF2-40B4-BE49-F238E27FC236}">
                <a16:creationId xmlns:a16="http://schemas.microsoft.com/office/drawing/2014/main" id="{0F788A57-DFDE-FB5F-0D41-C7E014C5D9B5}"/>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1845388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6" name="Imagem 5">
            <a:extLst>
              <a:ext uri="{FF2B5EF4-FFF2-40B4-BE49-F238E27FC236}">
                <a16:creationId xmlns:a16="http://schemas.microsoft.com/office/drawing/2014/main" id="{9D2343BE-8002-40DF-CC37-6A8B17717471}"/>
              </a:ext>
            </a:extLst>
          </p:cNvPr>
          <p:cNvPicPr>
            <a:picLocks noChangeAspect="1"/>
          </p:cNvPicPr>
          <p:nvPr/>
        </p:nvPicPr>
        <p:blipFill>
          <a:blip r:embed="rId3"/>
          <a:stretch>
            <a:fillRect/>
          </a:stretch>
        </p:blipFill>
        <p:spPr>
          <a:xfrm>
            <a:off x="4252701" y="744235"/>
            <a:ext cx="7516368" cy="2053441"/>
          </a:xfrm>
          <a:prstGeom prst="rect">
            <a:avLst/>
          </a:prstGeom>
        </p:spPr>
      </p:pic>
      <p:pic>
        <p:nvPicPr>
          <p:cNvPr id="149" name="Google Shape;149;p9"/>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51" name="Google Shape;151;p9"/>
          <p:cNvSpPr/>
          <p:nvPr/>
        </p:nvSpPr>
        <p:spPr>
          <a:xfrm>
            <a:off x="8274752" y="1858618"/>
            <a:ext cx="1992369" cy="26518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52" name="Google Shape;152;p9"/>
          <p:cNvSpPr txBox="1"/>
          <p:nvPr/>
        </p:nvSpPr>
        <p:spPr>
          <a:xfrm flipH="1">
            <a:off x="324035" y="887929"/>
            <a:ext cx="3503381"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GERAR RELATÓRIO DOS ALUNOS SELECIONADOS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1º Como o arquivo gerado para a inscrição em lote não disponibiliza o nome dos alunos habilitados, clique em Consulta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Enade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Lista pré-selecionados.</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Na tela seguinte, defina o grupo desejado, digite o ano do Enade, selecione o tipo de relatório desejado (Informações Resumidas) e clique em Buscar. Será emitido um relatório com nome e matrícula dos alunos selecionados.</a:t>
            </a:r>
            <a:endParaRPr sz="1800" dirty="0">
              <a:solidFill>
                <a:schemeClr val="dk1"/>
              </a:solidFill>
              <a:latin typeface="Calibri"/>
              <a:ea typeface="Calibri"/>
              <a:cs typeface="Calibri"/>
              <a:sym typeface="Calibri"/>
            </a:endParaRPr>
          </a:p>
        </p:txBody>
      </p:sp>
      <p:pic>
        <p:nvPicPr>
          <p:cNvPr id="4" name="Imagem 3">
            <a:extLst>
              <a:ext uri="{FF2B5EF4-FFF2-40B4-BE49-F238E27FC236}">
                <a16:creationId xmlns:a16="http://schemas.microsoft.com/office/drawing/2014/main" id="{1EDFCD41-E16C-A6D2-A6C3-783FFF50A837}"/>
              </a:ext>
            </a:extLst>
          </p:cNvPr>
          <p:cNvPicPr>
            <a:picLocks noChangeAspect="1"/>
          </p:cNvPicPr>
          <p:nvPr/>
        </p:nvPicPr>
        <p:blipFill rotWithShape="1">
          <a:blip r:embed="rId5"/>
          <a:srcRect b="48116"/>
          <a:stretch/>
        </p:blipFill>
        <p:spPr>
          <a:xfrm>
            <a:off x="4252700" y="3040738"/>
            <a:ext cx="7516369" cy="3073026"/>
          </a:xfrm>
          <a:prstGeom prst="rect">
            <a:avLst/>
          </a:prstGeom>
        </p:spPr>
      </p:pic>
      <p:sp>
        <p:nvSpPr>
          <p:cNvPr id="7" name="Google Shape;151;p9">
            <a:extLst>
              <a:ext uri="{FF2B5EF4-FFF2-40B4-BE49-F238E27FC236}">
                <a16:creationId xmlns:a16="http://schemas.microsoft.com/office/drawing/2014/main" id="{F8F02F36-A8F5-358F-6B10-89AADC44624E}"/>
              </a:ext>
            </a:extLst>
          </p:cNvPr>
          <p:cNvSpPr/>
          <p:nvPr/>
        </p:nvSpPr>
        <p:spPr>
          <a:xfrm>
            <a:off x="5099815" y="3173895"/>
            <a:ext cx="2066298" cy="42406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8" name="Google Shape;151;p9">
            <a:extLst>
              <a:ext uri="{FF2B5EF4-FFF2-40B4-BE49-F238E27FC236}">
                <a16:creationId xmlns:a16="http://schemas.microsoft.com/office/drawing/2014/main" id="{65D350B2-A953-048A-AF21-C643ECBB3417}"/>
              </a:ext>
            </a:extLst>
          </p:cNvPr>
          <p:cNvSpPr/>
          <p:nvPr/>
        </p:nvSpPr>
        <p:spPr>
          <a:xfrm>
            <a:off x="9104243" y="3238181"/>
            <a:ext cx="1311966" cy="27033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9" name="Google Shape;151;p9">
            <a:extLst>
              <a:ext uri="{FF2B5EF4-FFF2-40B4-BE49-F238E27FC236}">
                <a16:creationId xmlns:a16="http://schemas.microsoft.com/office/drawing/2014/main" id="{15B68FE5-9CC5-6817-A720-7593A818A355}"/>
              </a:ext>
            </a:extLst>
          </p:cNvPr>
          <p:cNvSpPr/>
          <p:nvPr/>
        </p:nvSpPr>
        <p:spPr>
          <a:xfrm>
            <a:off x="10520127" y="3260702"/>
            <a:ext cx="682487" cy="27033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A2F766A5-A730-431E-D2A6-C404890F8D0A}"/>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4459068" cy="286228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1 – Acesse o sistema Enade e clique no menu “Inscrição em lote” localizado na lateral esquerda.</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2- Leia as orientações que aparecem na tela e clique na opção “Novo envio do arquivo”</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pic>
        <p:nvPicPr>
          <p:cNvPr id="12" name="Imagem 11">
            <a:extLst>
              <a:ext uri="{FF2B5EF4-FFF2-40B4-BE49-F238E27FC236}">
                <a16:creationId xmlns:a16="http://schemas.microsoft.com/office/drawing/2014/main" id="{7D9A10F6-D141-D5E0-C6A9-9FE38DF123B2}"/>
              </a:ext>
            </a:extLst>
          </p:cNvPr>
          <p:cNvPicPr>
            <a:picLocks noChangeAspect="1"/>
          </p:cNvPicPr>
          <p:nvPr/>
        </p:nvPicPr>
        <p:blipFill rotWithShape="1">
          <a:blip r:embed="rId4"/>
          <a:srcRect b="49820"/>
          <a:stretch/>
        </p:blipFill>
        <p:spPr>
          <a:xfrm>
            <a:off x="5530987" y="744236"/>
            <a:ext cx="2462524" cy="2943181"/>
          </a:xfrm>
          <a:prstGeom prst="rect">
            <a:avLst/>
          </a:prstGeom>
        </p:spPr>
      </p:pic>
      <p:sp>
        <p:nvSpPr>
          <p:cNvPr id="7" name="Google Shape;151;p9">
            <a:extLst>
              <a:ext uri="{FF2B5EF4-FFF2-40B4-BE49-F238E27FC236}">
                <a16:creationId xmlns:a16="http://schemas.microsoft.com/office/drawing/2014/main" id="{F8F02F36-A8F5-358F-6B10-89AADC44624E}"/>
              </a:ext>
            </a:extLst>
          </p:cNvPr>
          <p:cNvSpPr/>
          <p:nvPr/>
        </p:nvSpPr>
        <p:spPr>
          <a:xfrm>
            <a:off x="5649588" y="3001617"/>
            <a:ext cx="1596039" cy="31805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pic>
        <p:nvPicPr>
          <p:cNvPr id="16" name="Imagem 15">
            <a:extLst>
              <a:ext uri="{FF2B5EF4-FFF2-40B4-BE49-F238E27FC236}">
                <a16:creationId xmlns:a16="http://schemas.microsoft.com/office/drawing/2014/main" id="{84D77DB3-9FBE-4F30-122E-0424EFFA2253}"/>
              </a:ext>
            </a:extLst>
          </p:cNvPr>
          <p:cNvPicPr>
            <a:picLocks noChangeAspect="1"/>
          </p:cNvPicPr>
          <p:nvPr/>
        </p:nvPicPr>
        <p:blipFill rotWithShape="1">
          <a:blip r:embed="rId5"/>
          <a:srcRect t="36016"/>
          <a:stretch/>
        </p:blipFill>
        <p:spPr>
          <a:xfrm>
            <a:off x="572918" y="3831110"/>
            <a:ext cx="11138002" cy="2632689"/>
          </a:xfrm>
          <a:prstGeom prst="rect">
            <a:avLst/>
          </a:prstGeom>
          <a:ln>
            <a:solidFill>
              <a:schemeClr val="tx1"/>
            </a:solidFill>
          </a:ln>
        </p:spPr>
      </p:pic>
      <p:sp>
        <p:nvSpPr>
          <p:cNvPr id="17" name="Google Shape;151;p9">
            <a:extLst>
              <a:ext uri="{FF2B5EF4-FFF2-40B4-BE49-F238E27FC236}">
                <a16:creationId xmlns:a16="http://schemas.microsoft.com/office/drawing/2014/main" id="{0FBFE74F-D9BE-BE6F-6ED3-EEB79F64ABA7}"/>
              </a:ext>
            </a:extLst>
          </p:cNvPr>
          <p:cNvSpPr/>
          <p:nvPr/>
        </p:nvSpPr>
        <p:spPr>
          <a:xfrm>
            <a:off x="9933592" y="3899452"/>
            <a:ext cx="1596039" cy="318051"/>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27140227-1C82-85DD-1D6A-DC470D27994D}"/>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204329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11771888" cy="147728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1 – No item “Período de envio”, selecione se a inscrição em lote será do grupo de ingressantes ou de concluintes</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pic>
        <p:nvPicPr>
          <p:cNvPr id="9" name="Imagem 8">
            <a:extLst>
              <a:ext uri="{FF2B5EF4-FFF2-40B4-BE49-F238E27FC236}">
                <a16:creationId xmlns:a16="http://schemas.microsoft.com/office/drawing/2014/main" id="{ECC6582F-F659-C603-219D-1B3EA8C78048}"/>
              </a:ext>
            </a:extLst>
          </p:cNvPr>
          <p:cNvPicPr>
            <a:picLocks noChangeAspect="1"/>
          </p:cNvPicPr>
          <p:nvPr/>
        </p:nvPicPr>
        <p:blipFill>
          <a:blip r:embed="rId4"/>
          <a:stretch>
            <a:fillRect/>
          </a:stretch>
        </p:blipFill>
        <p:spPr>
          <a:xfrm>
            <a:off x="1530388" y="4377428"/>
            <a:ext cx="9137612" cy="2149320"/>
          </a:xfrm>
          <a:prstGeom prst="rect">
            <a:avLst/>
          </a:prstGeom>
        </p:spPr>
      </p:pic>
      <p:pic>
        <p:nvPicPr>
          <p:cNvPr id="6" name="Imagem 5">
            <a:extLst>
              <a:ext uri="{FF2B5EF4-FFF2-40B4-BE49-F238E27FC236}">
                <a16:creationId xmlns:a16="http://schemas.microsoft.com/office/drawing/2014/main" id="{A1A97C84-3291-3D0B-6A1A-E714A0C2FD0D}"/>
              </a:ext>
            </a:extLst>
          </p:cNvPr>
          <p:cNvPicPr>
            <a:picLocks noChangeAspect="1"/>
          </p:cNvPicPr>
          <p:nvPr/>
        </p:nvPicPr>
        <p:blipFill>
          <a:blip r:embed="rId5"/>
          <a:stretch>
            <a:fillRect/>
          </a:stretch>
        </p:blipFill>
        <p:spPr>
          <a:xfrm>
            <a:off x="1530389" y="1830619"/>
            <a:ext cx="9184258" cy="1757407"/>
          </a:xfrm>
          <a:prstGeom prst="rect">
            <a:avLst/>
          </a:prstGeom>
        </p:spPr>
      </p:pic>
      <p:sp>
        <p:nvSpPr>
          <p:cNvPr id="7" name="Google Shape;151;p9">
            <a:extLst>
              <a:ext uri="{FF2B5EF4-FFF2-40B4-BE49-F238E27FC236}">
                <a16:creationId xmlns:a16="http://schemas.microsoft.com/office/drawing/2014/main" id="{F8F02F36-A8F5-358F-6B10-89AADC44624E}"/>
              </a:ext>
            </a:extLst>
          </p:cNvPr>
          <p:cNvSpPr/>
          <p:nvPr/>
        </p:nvSpPr>
        <p:spPr>
          <a:xfrm>
            <a:off x="1569943" y="2683488"/>
            <a:ext cx="1118518" cy="182646"/>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7" name="Google Shape;151;p9">
            <a:extLst>
              <a:ext uri="{FF2B5EF4-FFF2-40B4-BE49-F238E27FC236}">
                <a16:creationId xmlns:a16="http://schemas.microsoft.com/office/drawing/2014/main" id="{0FBFE74F-D9BE-BE6F-6ED3-EEB79F64ABA7}"/>
              </a:ext>
            </a:extLst>
          </p:cNvPr>
          <p:cNvSpPr/>
          <p:nvPr/>
        </p:nvSpPr>
        <p:spPr>
          <a:xfrm>
            <a:off x="9382538" y="5862414"/>
            <a:ext cx="1143239" cy="25507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152;p9">
            <a:extLst>
              <a:ext uri="{FF2B5EF4-FFF2-40B4-BE49-F238E27FC236}">
                <a16:creationId xmlns:a16="http://schemas.microsoft.com/office/drawing/2014/main" id="{4FD84654-1DFA-C1DD-526F-D0DB6C4557DC}"/>
              </a:ext>
            </a:extLst>
          </p:cNvPr>
          <p:cNvSpPr txBox="1"/>
          <p:nvPr/>
        </p:nvSpPr>
        <p:spPr>
          <a:xfrm flipH="1">
            <a:off x="324034" y="3743371"/>
            <a:ext cx="10633526"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2- Clique em “Escolher arquivo”, selecione o arquivo desejado e clique em “Realizar Envio do arquivo”</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p:txBody>
      </p:sp>
      <p:sp>
        <p:nvSpPr>
          <p:cNvPr id="10" name="Google Shape;151;p9">
            <a:extLst>
              <a:ext uri="{FF2B5EF4-FFF2-40B4-BE49-F238E27FC236}">
                <a16:creationId xmlns:a16="http://schemas.microsoft.com/office/drawing/2014/main" id="{90359C4F-7263-E512-7C80-71F02FEFE99A}"/>
              </a:ext>
            </a:extLst>
          </p:cNvPr>
          <p:cNvSpPr/>
          <p:nvPr/>
        </p:nvSpPr>
        <p:spPr>
          <a:xfrm>
            <a:off x="9158602" y="6184642"/>
            <a:ext cx="1367175" cy="25507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4" name="Google Shape;84;p1">
            <a:extLst>
              <a:ext uri="{FF2B5EF4-FFF2-40B4-BE49-F238E27FC236}">
                <a16:creationId xmlns:a16="http://schemas.microsoft.com/office/drawing/2014/main" id="{CD7A07EE-3799-E3A3-D718-D0EFB77B77EC}"/>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362308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4" name="Imagem 3">
            <a:extLst>
              <a:ext uri="{FF2B5EF4-FFF2-40B4-BE49-F238E27FC236}">
                <a16:creationId xmlns:a16="http://schemas.microsoft.com/office/drawing/2014/main" id="{A4BC0E5A-14EA-F7CD-A789-936C45C7A88E}"/>
              </a:ext>
            </a:extLst>
          </p:cNvPr>
          <p:cNvPicPr>
            <a:picLocks noChangeAspect="1"/>
          </p:cNvPicPr>
          <p:nvPr/>
        </p:nvPicPr>
        <p:blipFill rotWithShape="1">
          <a:blip r:embed="rId3"/>
          <a:srcRect l="23910" t="28274" r="11806" b="16465"/>
          <a:stretch/>
        </p:blipFill>
        <p:spPr bwMode="auto">
          <a:xfrm>
            <a:off x="1282392" y="1811218"/>
            <a:ext cx="9822515" cy="4747173"/>
          </a:xfrm>
          <a:prstGeom prst="rect">
            <a:avLst/>
          </a:prstGeom>
          <a:ln>
            <a:noFill/>
          </a:ln>
          <a:extLst>
            <a:ext uri="{53640926-AAD7-44D8-BBD7-CCE9431645EC}">
              <a14:shadowObscured xmlns:a14="http://schemas.microsoft.com/office/drawing/2010/main"/>
            </a:ext>
          </a:extLst>
        </p:spPr>
      </p:pic>
      <p:pic>
        <p:nvPicPr>
          <p:cNvPr id="149" name="Google Shape;149;p9"/>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11771888"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3 – Clicando novamente em “Inscrição em lote”, você poderá visualizar todos os arquivos enviados ao sistema Enade.</a:t>
            </a:r>
            <a:endParaRPr sz="1800" dirty="0">
              <a:solidFill>
                <a:schemeClr val="dk1"/>
              </a:solidFill>
              <a:latin typeface="Calibri"/>
              <a:ea typeface="Calibri"/>
              <a:cs typeface="Calibri"/>
              <a:sym typeface="Calibri"/>
            </a:endParaRPr>
          </a:p>
        </p:txBody>
      </p:sp>
      <p:sp>
        <p:nvSpPr>
          <p:cNvPr id="7" name="Google Shape;151;p9">
            <a:extLst>
              <a:ext uri="{FF2B5EF4-FFF2-40B4-BE49-F238E27FC236}">
                <a16:creationId xmlns:a16="http://schemas.microsoft.com/office/drawing/2014/main" id="{F8F02F36-A8F5-358F-6B10-89AADC44624E}"/>
              </a:ext>
            </a:extLst>
          </p:cNvPr>
          <p:cNvSpPr/>
          <p:nvPr/>
        </p:nvSpPr>
        <p:spPr>
          <a:xfrm rot="16200000">
            <a:off x="9258601" y="4637614"/>
            <a:ext cx="1828198" cy="19594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3CAC4386-4094-CEF8-53F2-8BAB6F9B51F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228640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2" name="Google Shape;92;p2"/>
          <p:cNvPicPr preferRelativeResize="0"/>
          <p:nvPr/>
        </p:nvPicPr>
        <p:blipFill rotWithShape="1">
          <a:blip r:embed="rId3">
            <a:alphaModFix/>
          </a:blip>
          <a:srcRect/>
          <a:stretch/>
        </p:blipFill>
        <p:spPr>
          <a:xfrm>
            <a:off x="3735977" y="982526"/>
            <a:ext cx="7926025" cy="5686260"/>
          </a:xfrm>
          <a:prstGeom prst="rect">
            <a:avLst/>
          </a:prstGeom>
          <a:noFill/>
          <a:ln>
            <a:noFill/>
          </a:ln>
        </p:spPr>
      </p:pic>
      <p:sp>
        <p:nvSpPr>
          <p:cNvPr id="93" name="Google Shape;93;p2"/>
          <p:cNvSpPr txBox="1"/>
          <p:nvPr/>
        </p:nvSpPr>
        <p:spPr>
          <a:xfrm flipH="1">
            <a:off x="324034" y="1670788"/>
            <a:ext cx="3304068"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i="0" u="none" strike="noStrike" cap="none" dirty="0">
                <a:solidFill>
                  <a:schemeClr val="dk1"/>
                </a:solidFill>
                <a:latin typeface="Calibri"/>
                <a:ea typeface="Calibri"/>
                <a:cs typeface="Calibri"/>
                <a:sym typeface="Calibri"/>
              </a:rPr>
              <a:t>GERAR LISTA DE PRÉ-SELECIONADOS</a:t>
            </a:r>
            <a:endParaRPr dirty="0"/>
          </a:p>
          <a:p>
            <a:pPr marL="0" marR="0" lvl="0" indent="0" algn="just"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b="0" i="0" u="none" strike="noStrike" cap="none" dirty="0">
                <a:solidFill>
                  <a:schemeClr val="dk1"/>
                </a:solidFill>
                <a:latin typeface="Calibri"/>
                <a:ea typeface="Calibri"/>
                <a:cs typeface="Calibri"/>
                <a:sym typeface="Calibri"/>
              </a:rPr>
              <a:t>1º Acesse o módulo colegiado com seu login e senha;</a:t>
            </a:r>
            <a:endParaRPr dirty="0"/>
          </a:p>
          <a:p>
            <a:pPr marL="0" marR="0" lvl="0" indent="0" algn="just"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pt-BR" sz="1800" b="0" i="0" u="none" strike="noStrike" cap="none" dirty="0">
                <a:solidFill>
                  <a:schemeClr val="dk1"/>
                </a:solidFill>
                <a:latin typeface="Calibri"/>
                <a:ea typeface="Calibri"/>
                <a:cs typeface="Calibri"/>
                <a:sym typeface="Calibri"/>
              </a:rPr>
              <a:t>2º Clique em atualização </a:t>
            </a:r>
            <a:r>
              <a:rPr lang="pt-BR" sz="1800" b="0" i="0" u="none" strike="noStrike" cap="none" dirty="0">
                <a:solidFill>
                  <a:schemeClr val="dk1"/>
                </a:solidFill>
                <a:latin typeface="Calibri"/>
                <a:ea typeface="Calibri"/>
                <a:cs typeface="Calibri"/>
                <a:sym typeface="Wingdings" panose="05000000000000000000" pitchFamily="2" charset="2"/>
              </a:rPr>
              <a:t></a:t>
            </a:r>
            <a:r>
              <a:rPr lang="pt-BR" sz="1800" b="0" i="0" u="none" strike="noStrike" cap="none" dirty="0">
                <a:solidFill>
                  <a:schemeClr val="dk1"/>
                </a:solidFill>
                <a:latin typeface="Calibri"/>
                <a:ea typeface="Calibri"/>
                <a:cs typeface="Calibri"/>
                <a:sym typeface="Calibri"/>
              </a:rPr>
              <a:t> Enade </a:t>
            </a:r>
            <a:r>
              <a:rPr lang="pt-BR" sz="1800" dirty="0">
                <a:solidFill>
                  <a:schemeClr val="dk1"/>
                </a:solidFill>
                <a:latin typeface="Calibri"/>
                <a:ea typeface="Calibri"/>
                <a:cs typeface="Calibri"/>
                <a:sym typeface="Wingdings" panose="05000000000000000000" pitchFamily="2" charset="2"/>
              </a:rPr>
              <a:t></a:t>
            </a:r>
            <a:r>
              <a:rPr lang="pt-BR" sz="1800" b="0" i="0" u="none" strike="noStrike" cap="none" dirty="0">
                <a:solidFill>
                  <a:schemeClr val="dk1"/>
                </a:solidFill>
                <a:latin typeface="Calibri"/>
                <a:ea typeface="Calibri"/>
                <a:cs typeface="Calibri"/>
                <a:sym typeface="Calibri"/>
              </a:rPr>
              <a:t> Gera Pré-</a:t>
            </a:r>
            <a:r>
              <a:rPr lang="pt-BR" sz="1800" dirty="0">
                <a:solidFill>
                  <a:schemeClr val="dk1"/>
                </a:solidFill>
                <a:latin typeface="Calibri"/>
                <a:ea typeface="Calibri"/>
                <a:cs typeface="Calibri"/>
                <a:sym typeface="Calibri"/>
              </a:rPr>
              <a:t>s</a:t>
            </a:r>
            <a:r>
              <a:rPr lang="pt-BR" sz="1800" b="0" i="0" u="none" strike="noStrike" cap="none" dirty="0">
                <a:solidFill>
                  <a:schemeClr val="dk1"/>
                </a:solidFill>
                <a:latin typeface="Calibri"/>
                <a:ea typeface="Calibri"/>
                <a:cs typeface="Calibri"/>
                <a:sym typeface="Calibri"/>
              </a:rPr>
              <a:t>elecionados</a:t>
            </a:r>
            <a:endParaRPr sz="1800" dirty="0">
              <a:solidFill>
                <a:schemeClr val="dk1"/>
              </a:solidFill>
              <a:latin typeface="Calibri"/>
              <a:ea typeface="Calibri"/>
              <a:cs typeface="Calibri"/>
              <a:sym typeface="Calibri"/>
            </a:endParaRPr>
          </a:p>
        </p:txBody>
      </p:sp>
      <p:sp>
        <p:nvSpPr>
          <p:cNvPr id="94" name="Google Shape;94;p2"/>
          <p:cNvSpPr/>
          <p:nvPr/>
        </p:nvSpPr>
        <p:spPr>
          <a:xfrm>
            <a:off x="7040880" y="2442409"/>
            <a:ext cx="3513908" cy="209353"/>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2" name="Google Shape;84;p1">
            <a:extLst>
              <a:ext uri="{FF2B5EF4-FFF2-40B4-BE49-F238E27FC236}">
                <a16:creationId xmlns:a16="http://schemas.microsoft.com/office/drawing/2014/main" id="{6997C3B5-2C7B-C5C9-7E13-C449A9FEEEDA}"/>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11771888"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4 – O detalhamento das informações do arquivo encaminhado será exibido na tela “Arquivo Detalhes”.</a:t>
            </a:r>
            <a:endParaRPr sz="1800" dirty="0">
              <a:solidFill>
                <a:schemeClr val="dk1"/>
              </a:solidFill>
              <a:latin typeface="Calibri"/>
              <a:ea typeface="Calibri"/>
              <a:cs typeface="Calibri"/>
              <a:sym typeface="Calibri"/>
            </a:endParaRPr>
          </a:p>
        </p:txBody>
      </p:sp>
      <p:pic>
        <p:nvPicPr>
          <p:cNvPr id="3" name="Imagem 2">
            <a:extLst>
              <a:ext uri="{FF2B5EF4-FFF2-40B4-BE49-F238E27FC236}">
                <a16:creationId xmlns:a16="http://schemas.microsoft.com/office/drawing/2014/main" id="{B0E981D8-AC20-5FAB-CA53-811E29909082}"/>
              </a:ext>
            </a:extLst>
          </p:cNvPr>
          <p:cNvPicPr>
            <a:picLocks noChangeAspect="1"/>
          </p:cNvPicPr>
          <p:nvPr/>
        </p:nvPicPr>
        <p:blipFill rotWithShape="1">
          <a:blip r:embed="rId4"/>
          <a:srcRect l="24139" t="27927" r="12708" b="20014"/>
          <a:stretch/>
        </p:blipFill>
        <p:spPr>
          <a:xfrm>
            <a:off x="2083253" y="1885949"/>
            <a:ext cx="8025494" cy="3719413"/>
          </a:xfrm>
          <a:prstGeom prst="rect">
            <a:avLst/>
          </a:prstGeom>
        </p:spPr>
      </p:pic>
      <p:sp>
        <p:nvSpPr>
          <p:cNvPr id="4" name="Google Shape;84;p1">
            <a:extLst>
              <a:ext uri="{FF2B5EF4-FFF2-40B4-BE49-F238E27FC236}">
                <a16:creationId xmlns:a16="http://schemas.microsoft.com/office/drawing/2014/main" id="{10E6E1C4-150A-3740-67DC-09DF8F35A753}"/>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195804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113019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5 – Descendo a página “Arquivo detalhes”, é possível visualizar o Relatório de validação de análise Sintática do arquivo enviado. O coordenador deve conferir os erros detectados no arquivo e corrigir erros eventualmente encontrados.</a:t>
            </a:r>
            <a:endParaRPr sz="1800" dirty="0">
              <a:solidFill>
                <a:schemeClr val="dk1"/>
              </a:solidFill>
              <a:latin typeface="Calibri"/>
              <a:ea typeface="Calibri"/>
              <a:cs typeface="Calibri"/>
              <a:sym typeface="Calibri"/>
            </a:endParaRPr>
          </a:p>
        </p:txBody>
      </p:sp>
      <p:pic>
        <p:nvPicPr>
          <p:cNvPr id="4" name="Imagem 3">
            <a:extLst>
              <a:ext uri="{FF2B5EF4-FFF2-40B4-BE49-F238E27FC236}">
                <a16:creationId xmlns:a16="http://schemas.microsoft.com/office/drawing/2014/main" id="{1397881E-35E0-7029-9C14-5A7EB69C3328}"/>
              </a:ext>
            </a:extLst>
          </p:cNvPr>
          <p:cNvPicPr>
            <a:picLocks noChangeAspect="1"/>
          </p:cNvPicPr>
          <p:nvPr/>
        </p:nvPicPr>
        <p:blipFill rotWithShape="1">
          <a:blip r:embed="rId4"/>
          <a:srcRect l="23290" t="37228" r="11396" b="37898"/>
          <a:stretch/>
        </p:blipFill>
        <p:spPr>
          <a:xfrm>
            <a:off x="2029943" y="2484198"/>
            <a:ext cx="7890089" cy="1689306"/>
          </a:xfrm>
          <a:prstGeom prst="rect">
            <a:avLst/>
          </a:prstGeom>
        </p:spPr>
      </p:pic>
      <p:sp>
        <p:nvSpPr>
          <p:cNvPr id="3" name="Google Shape;84;p1">
            <a:extLst>
              <a:ext uri="{FF2B5EF4-FFF2-40B4-BE49-F238E27FC236}">
                <a16:creationId xmlns:a16="http://schemas.microsoft.com/office/drawing/2014/main" id="{EEF57122-08AA-1AC0-18E6-D19A7B8CEB62}"/>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213539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87929"/>
            <a:ext cx="11301909" cy="92328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6 – Ao final da página “Arquivo detalhes” é possível verificar a legenda referente à página</a:t>
            </a:r>
            <a:endParaRPr sz="1800" dirty="0">
              <a:solidFill>
                <a:schemeClr val="dk1"/>
              </a:solidFill>
              <a:latin typeface="Calibri"/>
              <a:ea typeface="Calibri"/>
              <a:cs typeface="Calibri"/>
              <a:sym typeface="Calibri"/>
            </a:endParaRPr>
          </a:p>
        </p:txBody>
      </p:sp>
      <p:pic>
        <p:nvPicPr>
          <p:cNvPr id="5" name="Imagem 4">
            <a:extLst>
              <a:ext uri="{FF2B5EF4-FFF2-40B4-BE49-F238E27FC236}">
                <a16:creationId xmlns:a16="http://schemas.microsoft.com/office/drawing/2014/main" id="{D7FE7375-2627-9367-3E0C-95571E3D4A00}"/>
              </a:ext>
            </a:extLst>
          </p:cNvPr>
          <p:cNvPicPr>
            <a:picLocks noChangeAspect="1"/>
          </p:cNvPicPr>
          <p:nvPr/>
        </p:nvPicPr>
        <p:blipFill>
          <a:blip r:embed="rId4"/>
          <a:stretch>
            <a:fillRect/>
          </a:stretch>
        </p:blipFill>
        <p:spPr>
          <a:xfrm>
            <a:off x="1123950" y="1982085"/>
            <a:ext cx="9944100" cy="4413138"/>
          </a:xfrm>
          <a:prstGeom prst="rect">
            <a:avLst/>
          </a:prstGeom>
        </p:spPr>
      </p:pic>
      <p:sp>
        <p:nvSpPr>
          <p:cNvPr id="3" name="Google Shape;84;p1">
            <a:extLst>
              <a:ext uri="{FF2B5EF4-FFF2-40B4-BE49-F238E27FC236}">
                <a16:creationId xmlns:a16="http://schemas.microsoft.com/office/drawing/2014/main" id="{3E2472AB-0685-8BEE-7E58-2C1004C7BC05}"/>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114003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9"/>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52" name="Google Shape;152;p9"/>
          <p:cNvSpPr txBox="1"/>
          <p:nvPr/>
        </p:nvSpPr>
        <p:spPr>
          <a:xfrm flipH="1">
            <a:off x="324034" y="814453"/>
            <a:ext cx="11301909" cy="17542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INSCRIÇÕES NO SISTEMA ENADE</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6 – Sempre que concluir uma carga em lote, acesse o menu “Consulta de inscrições” na tela inicial, escolha o “Tipo de inscrição”,  clique em “Pesquisar” e em “Exportar inscrições”. Será gerado um arquivo em Excel com os ingressantes ou concluintes inscritos. Com base nesse documento, confira se todos(as) os(as) estudantes do arquivo de inscrição em lote foram devidamente carregados no sistema Enade.</a:t>
            </a:r>
            <a:endParaRPr sz="1800" dirty="0">
              <a:solidFill>
                <a:schemeClr val="dk1"/>
              </a:solidFill>
              <a:latin typeface="Calibri"/>
              <a:ea typeface="Calibri"/>
              <a:cs typeface="Calibri"/>
              <a:sym typeface="Calibri"/>
            </a:endParaRPr>
          </a:p>
        </p:txBody>
      </p:sp>
      <p:pic>
        <p:nvPicPr>
          <p:cNvPr id="7" name="Imagem 6">
            <a:extLst>
              <a:ext uri="{FF2B5EF4-FFF2-40B4-BE49-F238E27FC236}">
                <a16:creationId xmlns:a16="http://schemas.microsoft.com/office/drawing/2014/main" id="{02182BB1-8277-F72D-1261-42484D929270}"/>
              </a:ext>
            </a:extLst>
          </p:cNvPr>
          <p:cNvPicPr>
            <a:picLocks noChangeAspect="1"/>
          </p:cNvPicPr>
          <p:nvPr/>
        </p:nvPicPr>
        <p:blipFill>
          <a:blip r:embed="rId4"/>
          <a:stretch>
            <a:fillRect/>
          </a:stretch>
        </p:blipFill>
        <p:spPr>
          <a:xfrm>
            <a:off x="1895158" y="2552411"/>
            <a:ext cx="8155078" cy="4080179"/>
          </a:xfrm>
          <a:prstGeom prst="rect">
            <a:avLst/>
          </a:prstGeom>
          <a:ln>
            <a:solidFill>
              <a:schemeClr val="tx1"/>
            </a:solidFill>
          </a:ln>
        </p:spPr>
      </p:pic>
      <p:sp>
        <p:nvSpPr>
          <p:cNvPr id="8" name="Google Shape;151;p9">
            <a:extLst>
              <a:ext uri="{FF2B5EF4-FFF2-40B4-BE49-F238E27FC236}">
                <a16:creationId xmlns:a16="http://schemas.microsoft.com/office/drawing/2014/main" id="{F8F02F36-A8F5-358F-6B10-89AADC44624E}"/>
              </a:ext>
            </a:extLst>
          </p:cNvPr>
          <p:cNvSpPr/>
          <p:nvPr/>
        </p:nvSpPr>
        <p:spPr>
          <a:xfrm>
            <a:off x="3625245" y="2784021"/>
            <a:ext cx="1518255" cy="342900"/>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9" name="Google Shape;151;p9">
            <a:extLst>
              <a:ext uri="{FF2B5EF4-FFF2-40B4-BE49-F238E27FC236}">
                <a16:creationId xmlns:a16="http://schemas.microsoft.com/office/drawing/2014/main" id="{17E06153-BAD3-2D31-36F8-00F37B0AD07D}"/>
              </a:ext>
            </a:extLst>
          </p:cNvPr>
          <p:cNvSpPr/>
          <p:nvPr/>
        </p:nvSpPr>
        <p:spPr>
          <a:xfrm>
            <a:off x="9435496" y="4075428"/>
            <a:ext cx="549426" cy="29246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0" name="Google Shape;151;p9">
            <a:extLst>
              <a:ext uri="{FF2B5EF4-FFF2-40B4-BE49-F238E27FC236}">
                <a16:creationId xmlns:a16="http://schemas.microsoft.com/office/drawing/2014/main" id="{55F76D80-4D67-FA30-6C23-FDF062BE81CC}"/>
              </a:ext>
            </a:extLst>
          </p:cNvPr>
          <p:cNvSpPr/>
          <p:nvPr/>
        </p:nvSpPr>
        <p:spPr>
          <a:xfrm>
            <a:off x="9217930" y="6356453"/>
            <a:ext cx="824139" cy="29246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D8C3BFDC-F460-135E-FACB-7BB5091FF899}"/>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127299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0"/>
          <p:cNvSpPr txBox="1"/>
          <p:nvPr/>
        </p:nvSpPr>
        <p:spPr>
          <a:xfrm>
            <a:off x="3394603" y="3310398"/>
            <a:ext cx="5402791"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Procuradora Institucional - PROPLAN</a:t>
            </a:r>
            <a:endParaRPr lang="pt-BR" sz="2000"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Email.: </a:t>
            </a:r>
            <a:r>
              <a:rPr lang="pt-BR" sz="2000" u="sng" dirty="0">
                <a:solidFill>
                  <a:schemeClr val="dk1"/>
                </a:solidFill>
                <a:latin typeface="Times New Roman" panose="02020603050405020304" pitchFamily="18" charset="0"/>
                <a:ea typeface="Calibri"/>
                <a:cs typeface="Times New Roman" panose="02020603050405020304" pitchFamily="18" charset="0"/>
                <a:sym typeface="Calibri"/>
                <a:hlinkClick r:id="rId3">
                  <a:extLst>
                    <a:ext uri="{A12FA001-AC4F-418D-AE19-62706E023703}">
                      <ahyp:hlinkClr xmlns:ahyp="http://schemas.microsoft.com/office/drawing/2018/hyperlinkcolor" val="tx"/>
                    </a:ext>
                  </a:extLst>
                </a:hlinkClick>
              </a:rPr>
              <a:t>pi@ufba.br</a:t>
            </a: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Tel.: (71) 3283-7127</a:t>
            </a:r>
          </a:p>
          <a:p>
            <a:pPr marL="0" marR="0" lvl="0" indent="0" algn="ctr" rtl="0">
              <a:spcBef>
                <a:spcPts val="0"/>
              </a:spcBef>
              <a:spcAft>
                <a:spcPts val="0"/>
              </a:spcAft>
              <a:buNone/>
            </a:pPr>
            <a:endParaRPr lang="pt-B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Núcleo de Acompanhamento de Avaliação dos Cursos de Graduação – NAACG</a:t>
            </a:r>
            <a:endParaRPr dirty="0">
              <a:latin typeface="Times New Roman" panose="02020603050405020304" pitchFamily="18" charset="0"/>
              <a:cs typeface="Times New Roman" panose="02020603050405020304" pitchFamily="18" charset="0"/>
            </a:endParaRPr>
          </a:p>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Email.: </a:t>
            </a:r>
            <a:r>
              <a:rPr lang="pt-BR" sz="2000" u="sng" dirty="0">
                <a:solidFill>
                  <a:schemeClr val="dk1"/>
                </a:solidFill>
                <a:latin typeface="Times New Roman" panose="02020603050405020304" pitchFamily="18" charset="0"/>
                <a:ea typeface="Calibri"/>
                <a:cs typeface="Times New Roman" panose="02020603050405020304" pitchFamily="18" charset="0"/>
                <a:sym typeface="Calibri"/>
                <a:hlinkClick r:id="rId4">
                  <a:extLst>
                    <a:ext uri="{A12FA001-AC4F-418D-AE19-62706E023703}">
                      <ahyp:hlinkClr xmlns:ahyp="http://schemas.microsoft.com/office/drawing/2018/hyperlinkcolor" val="tx"/>
                    </a:ext>
                  </a:extLst>
                </a:hlinkClick>
              </a:rPr>
              <a:t>naacgprograd@gmail.com</a:t>
            </a:r>
            <a:endParaRPr sz="2000" dirty="0">
              <a:solidFill>
                <a:schemeClr val="dk1"/>
              </a:solidFill>
              <a:latin typeface="Times New Roman" panose="02020603050405020304" pitchFamily="18" charset="0"/>
              <a:ea typeface="Calibri"/>
              <a:cs typeface="Times New Roman" panose="02020603050405020304" pitchFamily="18" charset="0"/>
              <a:sym typeface="Calibri"/>
            </a:endParaRPr>
          </a:p>
          <a:p>
            <a:pPr marL="0" marR="0" lvl="0" indent="0" algn="ctr" rtl="0">
              <a:spcBef>
                <a:spcPts val="0"/>
              </a:spcBef>
              <a:spcAft>
                <a:spcPts val="0"/>
              </a:spcAft>
              <a:buNone/>
            </a:pPr>
            <a:r>
              <a:rPr lang="pt-BR" sz="2000" dirty="0">
                <a:solidFill>
                  <a:schemeClr val="dk1"/>
                </a:solidFill>
                <a:latin typeface="Times New Roman" panose="02020603050405020304" pitchFamily="18" charset="0"/>
                <a:ea typeface="Calibri"/>
                <a:cs typeface="Times New Roman" panose="02020603050405020304" pitchFamily="18" charset="0"/>
                <a:sym typeface="Calibri"/>
              </a:rPr>
              <a:t>Tel.: (71) 3283-7013</a:t>
            </a:r>
          </a:p>
        </p:txBody>
      </p:sp>
      <p:pic>
        <p:nvPicPr>
          <p:cNvPr id="158" name="Google Shape;158;p10"/>
          <p:cNvPicPr preferRelativeResize="0"/>
          <p:nvPr/>
        </p:nvPicPr>
        <p:blipFill rotWithShape="1">
          <a:blip r:embed="rId5">
            <a:alphaModFix/>
          </a:blip>
          <a:srcRect/>
          <a:stretch/>
        </p:blipFill>
        <p:spPr>
          <a:xfrm flipH="1">
            <a:off x="5625886" y="422787"/>
            <a:ext cx="940227" cy="1425450"/>
          </a:xfrm>
          <a:prstGeom prst="rect">
            <a:avLst/>
          </a:prstGeom>
          <a:noFill/>
          <a:ln>
            <a:noFill/>
          </a:ln>
        </p:spPr>
      </p:pic>
      <p:sp>
        <p:nvSpPr>
          <p:cNvPr id="2" name="CaixaDeTexto 1">
            <a:extLst>
              <a:ext uri="{FF2B5EF4-FFF2-40B4-BE49-F238E27FC236}">
                <a16:creationId xmlns:a16="http://schemas.microsoft.com/office/drawing/2014/main" id="{75620A27-7E66-AABD-C709-235DC13FC9F5}"/>
              </a:ext>
            </a:extLst>
          </p:cNvPr>
          <p:cNvSpPr txBox="1"/>
          <p:nvPr/>
        </p:nvSpPr>
        <p:spPr>
          <a:xfrm>
            <a:off x="2246669" y="2044305"/>
            <a:ext cx="7698658" cy="1015663"/>
          </a:xfrm>
          <a:prstGeom prst="rect">
            <a:avLst/>
          </a:prstGeom>
          <a:noFill/>
        </p:spPr>
        <p:txBody>
          <a:bodyPr wrap="square" rtlCol="0">
            <a:spAutoFit/>
          </a:bodyPr>
          <a:lstStyle/>
          <a:p>
            <a:pPr algn="ctr"/>
            <a:r>
              <a:rPr lang="pt-BR" sz="2000" b="1" i="0" u="none" strike="noStrike" baseline="0" dirty="0">
                <a:latin typeface="CIDFont+F1"/>
              </a:rPr>
              <a:t>UNIVERSIDADE FEDERAL DA BAHIA</a:t>
            </a:r>
          </a:p>
          <a:p>
            <a:pPr algn="ctr"/>
            <a:r>
              <a:rPr lang="pt-BR" sz="2000" b="1" i="0" u="none" strike="noStrike" baseline="0" dirty="0">
                <a:latin typeface="CIDFont+F1"/>
              </a:rPr>
              <a:t>PRÓ-REITORIA DE PLANEJAMENTO E ORÇAMENTO</a:t>
            </a:r>
          </a:p>
          <a:p>
            <a:pPr algn="ctr"/>
            <a:r>
              <a:rPr lang="pt-BR" sz="2000" b="1" i="0" u="none" strike="noStrike" baseline="0" dirty="0">
                <a:latin typeface="CIDFont+F1"/>
              </a:rPr>
              <a:t>PRÓ-REITORIA DE ENSINO DE GRADUAÇÃO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3"/>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100" name="Google Shape;100;p3"/>
          <p:cNvPicPr preferRelativeResize="0"/>
          <p:nvPr/>
        </p:nvPicPr>
        <p:blipFill rotWithShape="1">
          <a:blip r:embed="rId4">
            <a:alphaModFix/>
          </a:blip>
          <a:srcRect/>
          <a:stretch/>
        </p:blipFill>
        <p:spPr>
          <a:xfrm>
            <a:off x="4519749" y="861803"/>
            <a:ext cx="7189097" cy="5199364"/>
          </a:xfrm>
          <a:prstGeom prst="rect">
            <a:avLst/>
          </a:prstGeom>
          <a:noFill/>
          <a:ln>
            <a:noFill/>
          </a:ln>
        </p:spPr>
      </p:pic>
      <p:sp>
        <p:nvSpPr>
          <p:cNvPr id="101" name="Google Shape;101;p3"/>
          <p:cNvSpPr txBox="1"/>
          <p:nvPr/>
        </p:nvSpPr>
        <p:spPr>
          <a:xfrm flipH="1">
            <a:off x="323991" y="861803"/>
            <a:ext cx="3934500"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600" b="1" dirty="0">
                <a:solidFill>
                  <a:schemeClr val="dk1"/>
                </a:solidFill>
                <a:latin typeface="Calibri"/>
                <a:ea typeface="Calibri"/>
                <a:cs typeface="Calibri"/>
                <a:sym typeface="Calibri"/>
              </a:rPr>
              <a:t>GERAR LISTA DE PRÉ-SELECIONADOS</a:t>
            </a:r>
            <a:endParaRPr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3º Defina os parâmetros necessários para gerar a lista que você irá utilizar: </a:t>
            </a:r>
            <a:r>
              <a:rPr lang="pt-BR" sz="1600" b="1" dirty="0">
                <a:solidFill>
                  <a:schemeClr val="dk1"/>
                </a:solidFill>
                <a:latin typeface="Calibri"/>
                <a:ea typeface="Calibri"/>
                <a:cs typeface="Calibri"/>
                <a:sym typeface="Calibri"/>
              </a:rPr>
              <a:t>ano</a:t>
            </a:r>
            <a:r>
              <a:rPr lang="pt-BR" sz="1600" dirty="0">
                <a:solidFill>
                  <a:schemeClr val="dk1"/>
                </a:solidFill>
                <a:latin typeface="Calibri"/>
                <a:ea typeface="Calibri"/>
                <a:cs typeface="Calibri"/>
                <a:sym typeface="Calibri"/>
              </a:rPr>
              <a:t> do Enade; </a:t>
            </a:r>
            <a:r>
              <a:rPr lang="pt-BR" sz="1600" b="1" dirty="0">
                <a:solidFill>
                  <a:schemeClr val="dk1"/>
                </a:solidFill>
                <a:latin typeface="Calibri"/>
                <a:ea typeface="Calibri"/>
                <a:cs typeface="Calibri"/>
                <a:sym typeface="Calibri"/>
              </a:rPr>
              <a:t>grupo</a:t>
            </a:r>
            <a:r>
              <a:rPr lang="pt-BR" sz="1600" dirty="0">
                <a:solidFill>
                  <a:schemeClr val="dk1"/>
                </a:solidFill>
                <a:latin typeface="Calibri"/>
                <a:ea typeface="Calibri"/>
                <a:cs typeface="Calibri"/>
                <a:sym typeface="Calibri"/>
              </a:rPr>
              <a:t> (Iniciante ou concluinte); e </a:t>
            </a:r>
            <a:r>
              <a:rPr lang="pt-BR" sz="1600" b="1" dirty="0">
                <a:solidFill>
                  <a:schemeClr val="dk1"/>
                </a:solidFill>
                <a:latin typeface="Calibri"/>
                <a:ea typeface="Calibri"/>
                <a:cs typeface="Calibri"/>
                <a:sym typeface="Calibri"/>
              </a:rPr>
              <a:t>faixa</a:t>
            </a:r>
            <a:r>
              <a:rPr lang="pt-BR" sz="1600" dirty="0">
                <a:solidFill>
                  <a:schemeClr val="dk1"/>
                </a:solidFill>
                <a:latin typeface="Calibri"/>
                <a:ea typeface="Calibri"/>
                <a:cs typeface="Calibri"/>
                <a:sym typeface="Calibri"/>
              </a:rPr>
              <a:t> percentual de integralização do curso, mínima e máxima. É importante preencher nessa ordem, pois se você definir primeiro a faixa  e depois definir o grupo, o sistema retornará a faixa aos percentuais padrões definidos no sistema e você terá que ajustá-los novamente. Por fim, clique na opção “Processar”.</a:t>
            </a:r>
            <a:endParaRPr dirty="0"/>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A execução da avaliação curricular pode levar alguns minutos.</a:t>
            </a:r>
          </a:p>
          <a:p>
            <a:pPr marL="0" marR="0" lvl="0" indent="0" algn="just" rtl="0">
              <a:spcBef>
                <a:spcPts val="0"/>
              </a:spcBef>
              <a:spcAft>
                <a:spcPts val="0"/>
              </a:spcAft>
              <a:buNone/>
            </a:pPr>
            <a:endParaRPr lang="pt-B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dirty="0">
                <a:solidFill>
                  <a:schemeClr val="dk1"/>
                </a:solidFill>
                <a:latin typeface="Calibri"/>
                <a:ea typeface="Calibri"/>
                <a:cs typeface="Calibri"/>
                <a:sym typeface="Calibri"/>
              </a:rPr>
              <a:t>Aparecerá uma mensagem confirmando que o processamento foi feito com sucesso.</a:t>
            </a: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6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600" b="1" dirty="0">
                <a:solidFill>
                  <a:schemeClr val="tx1"/>
                </a:solidFill>
                <a:latin typeface="Calibri"/>
                <a:ea typeface="Calibri"/>
                <a:cs typeface="Calibri"/>
                <a:sym typeface="Calibri"/>
              </a:rPr>
              <a:t>Feche a tela e siga para a validação dos pré-selecionados.</a:t>
            </a:r>
            <a:endParaRPr b="1" dirty="0">
              <a:solidFill>
                <a:schemeClr val="tx1"/>
              </a:solidFill>
            </a:endParaRPr>
          </a:p>
        </p:txBody>
      </p:sp>
      <p:sp>
        <p:nvSpPr>
          <p:cNvPr id="102" name="Google Shape;102;p3"/>
          <p:cNvSpPr/>
          <p:nvPr/>
        </p:nvSpPr>
        <p:spPr>
          <a:xfrm>
            <a:off x="9444445" y="2821231"/>
            <a:ext cx="1018903" cy="31385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993F8811-E424-4FF0-A1BE-E1458D1D624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108" name="Google Shape;108;p4"/>
          <p:cNvPicPr preferRelativeResize="0"/>
          <p:nvPr/>
        </p:nvPicPr>
        <p:blipFill rotWithShape="1">
          <a:blip r:embed="rId4">
            <a:alphaModFix/>
          </a:blip>
          <a:srcRect/>
          <a:stretch/>
        </p:blipFill>
        <p:spPr>
          <a:xfrm>
            <a:off x="4212490" y="1005840"/>
            <a:ext cx="7415493" cy="5388899"/>
          </a:xfrm>
          <a:prstGeom prst="rect">
            <a:avLst/>
          </a:prstGeom>
          <a:noFill/>
          <a:ln>
            <a:noFill/>
          </a:ln>
        </p:spPr>
      </p:pic>
      <p:sp>
        <p:nvSpPr>
          <p:cNvPr id="109" name="Google Shape;109;p4"/>
          <p:cNvSpPr txBox="1"/>
          <p:nvPr/>
        </p:nvSpPr>
        <p:spPr>
          <a:xfrm flipH="1">
            <a:off x="209003" y="1515292"/>
            <a:ext cx="3803438" cy="31392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t-BR" sz="1800" b="1" dirty="0">
                <a:solidFill>
                  <a:schemeClr val="dk1"/>
                </a:solidFill>
                <a:latin typeface="Calibri"/>
                <a:ea typeface="Calibri"/>
                <a:cs typeface="Calibri"/>
                <a:sym typeface="Calibri"/>
              </a:rPr>
              <a:t>VALIDAR LISTA DE PRÉ-SELECIONADOS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1º Acesse o módulo Colegiado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Atualização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Enade </a:t>
            </a:r>
            <a:r>
              <a:rPr lang="pt-BR" sz="1800" dirty="0">
                <a:solidFill>
                  <a:schemeClr val="dk1"/>
                </a:solidFill>
                <a:latin typeface="Calibri"/>
                <a:ea typeface="Calibri"/>
                <a:cs typeface="Calibri"/>
                <a:sym typeface="Wingdings" panose="05000000000000000000" pitchFamily="2" charset="2"/>
              </a:rPr>
              <a:t></a:t>
            </a:r>
            <a:r>
              <a:rPr lang="pt-BR" sz="1800" dirty="0">
                <a:solidFill>
                  <a:schemeClr val="dk1"/>
                </a:solidFill>
                <a:latin typeface="Calibri"/>
                <a:ea typeface="Calibri"/>
                <a:cs typeface="Calibri"/>
                <a:sym typeface="Calibri"/>
              </a:rPr>
              <a:t>  Valida Pré-selecionados.</a:t>
            </a: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O sistema disponibilizará uma lista, dentro dos critérios selecionados anteriormente, para validação, conforme imagem seguinte:</a:t>
            </a:r>
            <a:endParaRPr dirty="0"/>
          </a:p>
        </p:txBody>
      </p:sp>
      <p:sp>
        <p:nvSpPr>
          <p:cNvPr id="110" name="Google Shape;110;p4"/>
          <p:cNvSpPr/>
          <p:nvPr/>
        </p:nvSpPr>
        <p:spPr>
          <a:xfrm>
            <a:off x="7328263" y="2520787"/>
            <a:ext cx="3526972" cy="22241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347BBE06-382A-F7AB-92EF-64CC5E98ACD1}"/>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flipH="1">
            <a:off x="75154" y="61783"/>
            <a:ext cx="497764" cy="682453"/>
          </a:xfrm>
          <a:prstGeom prst="rect">
            <a:avLst/>
          </a:prstGeom>
          <a:noFill/>
          <a:ln>
            <a:noFill/>
          </a:ln>
        </p:spPr>
      </p:pic>
      <p:pic>
        <p:nvPicPr>
          <p:cNvPr id="116" name="Google Shape;116;p5"/>
          <p:cNvPicPr preferRelativeResize="0"/>
          <p:nvPr/>
        </p:nvPicPr>
        <p:blipFill rotWithShape="1">
          <a:blip r:embed="rId4">
            <a:alphaModFix/>
          </a:blip>
          <a:srcRect/>
          <a:stretch/>
        </p:blipFill>
        <p:spPr>
          <a:xfrm>
            <a:off x="4258490" y="685292"/>
            <a:ext cx="7380515" cy="5991241"/>
          </a:xfrm>
          <a:prstGeom prst="rect">
            <a:avLst/>
          </a:prstGeom>
          <a:noFill/>
          <a:ln>
            <a:noFill/>
          </a:ln>
        </p:spPr>
      </p:pic>
      <p:sp>
        <p:nvSpPr>
          <p:cNvPr id="117" name="Google Shape;117;p5"/>
          <p:cNvSpPr txBox="1"/>
          <p:nvPr/>
        </p:nvSpPr>
        <p:spPr>
          <a:xfrm flipH="1">
            <a:off x="209004" y="818590"/>
            <a:ext cx="3814354" cy="480127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pt-BR" sz="1800" b="1" dirty="0">
                <a:solidFill>
                  <a:schemeClr val="dk1"/>
                </a:solidFill>
                <a:latin typeface="Calibri"/>
                <a:ea typeface="Calibri"/>
                <a:cs typeface="Calibri"/>
                <a:sym typeface="Calibri"/>
              </a:rPr>
              <a:t>VALIDAR LISTA DE PRÉ-SELECIONADOS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2º Na tela de validação dos pré-selecionados, informe o ano do ENADE, escolha o grupo desejado e clique em Buscar. As informações dos alunos aparecerão na tela, conforme imagem ao lado. </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Verifique se todas as informações estão corretas e ajuste o que for necessário.</a:t>
            </a:r>
            <a:endParaRPr dirty="0"/>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Nessa tela é possível incluir (opção “Novo”) ou excluir (opção “Excluir”)  estudantes. </a:t>
            </a:r>
            <a:endParaRPr dirty="0"/>
          </a:p>
        </p:txBody>
      </p:sp>
      <p:sp>
        <p:nvSpPr>
          <p:cNvPr id="118" name="Google Shape;118;p5"/>
          <p:cNvSpPr/>
          <p:nvPr/>
        </p:nvSpPr>
        <p:spPr>
          <a:xfrm>
            <a:off x="10672354" y="1005496"/>
            <a:ext cx="731520" cy="26160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9" name="Google Shape;119;p5"/>
          <p:cNvSpPr/>
          <p:nvPr/>
        </p:nvSpPr>
        <p:spPr>
          <a:xfrm>
            <a:off x="10727976" y="1595263"/>
            <a:ext cx="666206" cy="23353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cxnSp>
        <p:nvCxnSpPr>
          <p:cNvPr id="4" name="Conector reto 3">
            <a:extLst>
              <a:ext uri="{FF2B5EF4-FFF2-40B4-BE49-F238E27FC236}">
                <a16:creationId xmlns:a16="http://schemas.microsoft.com/office/drawing/2014/main" id="{1A0EA9D1-0006-48EA-D3C3-FCC80AD8B5BF}"/>
              </a:ext>
            </a:extLst>
          </p:cNvPr>
          <p:cNvCxnSpPr>
            <a:cxnSpLocks/>
          </p:cNvCxnSpPr>
          <p:nvPr/>
        </p:nvCxnSpPr>
        <p:spPr>
          <a:xfrm>
            <a:off x="4444181" y="1702200"/>
            <a:ext cx="6390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to 5">
            <a:extLst>
              <a:ext uri="{FF2B5EF4-FFF2-40B4-BE49-F238E27FC236}">
                <a16:creationId xmlns:a16="http://schemas.microsoft.com/office/drawing/2014/main" id="{26FE7D44-3DC5-8119-056B-58B016FD32C6}"/>
              </a:ext>
            </a:extLst>
          </p:cNvPr>
          <p:cNvCxnSpPr>
            <a:cxnSpLocks/>
          </p:cNvCxnSpPr>
          <p:nvPr/>
        </p:nvCxnSpPr>
        <p:spPr>
          <a:xfrm>
            <a:off x="5697794" y="1595263"/>
            <a:ext cx="6390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id="{478AC856-D8BD-7A61-9076-781A53876DE6}"/>
              </a:ext>
            </a:extLst>
          </p:cNvPr>
          <p:cNvCxnSpPr>
            <a:cxnSpLocks/>
          </p:cNvCxnSpPr>
          <p:nvPr/>
        </p:nvCxnSpPr>
        <p:spPr>
          <a:xfrm>
            <a:off x="9823268" y="1236384"/>
            <a:ext cx="63909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Google Shape;84;p1">
            <a:extLst>
              <a:ext uri="{FF2B5EF4-FFF2-40B4-BE49-F238E27FC236}">
                <a16:creationId xmlns:a16="http://schemas.microsoft.com/office/drawing/2014/main" id="{9672B455-B626-862A-4352-DB870787ED6F}"/>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flipH="1">
            <a:off x="75154" y="61783"/>
            <a:ext cx="497764" cy="682453"/>
          </a:xfrm>
          <a:prstGeom prst="rect">
            <a:avLst/>
          </a:prstGeom>
          <a:noFill/>
          <a:ln>
            <a:noFill/>
          </a:ln>
        </p:spPr>
      </p:pic>
      <p:sp>
        <p:nvSpPr>
          <p:cNvPr id="117" name="Google Shape;117;p5"/>
          <p:cNvSpPr txBox="1"/>
          <p:nvPr/>
        </p:nvSpPr>
        <p:spPr>
          <a:xfrm flipH="1">
            <a:off x="209004" y="818590"/>
            <a:ext cx="3960858" cy="203128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1800" b="1" dirty="0">
                <a:solidFill>
                  <a:schemeClr val="dk1"/>
                </a:solidFill>
                <a:latin typeface="Calibri"/>
                <a:ea typeface="Calibri"/>
                <a:cs typeface="Calibri"/>
                <a:sym typeface="Calibri"/>
              </a:rPr>
              <a:t>VALIDAR LISTA DE PRÉ-SELECIONADOS – INCLUIR ESTUDANTES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3º Clique na opção “Novo” e, em seguida, clique com o botão direito dentro da caixa em branco que aparece ao lado da palavra Aluno. </a:t>
            </a:r>
            <a:endParaRPr dirty="0"/>
          </a:p>
        </p:txBody>
      </p:sp>
      <p:pic>
        <p:nvPicPr>
          <p:cNvPr id="5" name="Imagem 4">
            <a:extLst>
              <a:ext uri="{FF2B5EF4-FFF2-40B4-BE49-F238E27FC236}">
                <a16:creationId xmlns:a16="http://schemas.microsoft.com/office/drawing/2014/main" id="{2446CEF8-80FE-1457-8932-4F2B68106117}"/>
              </a:ext>
            </a:extLst>
          </p:cNvPr>
          <p:cNvPicPr>
            <a:picLocks noChangeAspect="1"/>
          </p:cNvPicPr>
          <p:nvPr/>
        </p:nvPicPr>
        <p:blipFill>
          <a:blip r:embed="rId4"/>
          <a:stretch>
            <a:fillRect/>
          </a:stretch>
        </p:blipFill>
        <p:spPr>
          <a:xfrm>
            <a:off x="4395022" y="685129"/>
            <a:ext cx="7390195" cy="5904955"/>
          </a:xfrm>
          <a:prstGeom prst="rect">
            <a:avLst/>
          </a:prstGeom>
        </p:spPr>
      </p:pic>
      <p:sp>
        <p:nvSpPr>
          <p:cNvPr id="118" name="Google Shape;118;p5"/>
          <p:cNvSpPr/>
          <p:nvPr/>
        </p:nvSpPr>
        <p:spPr>
          <a:xfrm>
            <a:off x="10975445" y="967559"/>
            <a:ext cx="731520" cy="261604"/>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9" name="Google Shape;119;p5"/>
          <p:cNvSpPr/>
          <p:nvPr/>
        </p:nvSpPr>
        <p:spPr>
          <a:xfrm>
            <a:off x="4574647" y="5538047"/>
            <a:ext cx="1236218" cy="32197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9DFE4BEF-5C40-CC92-881B-E07D40AB8E3E}"/>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247835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4" name="Imagem 3">
            <a:extLst>
              <a:ext uri="{FF2B5EF4-FFF2-40B4-BE49-F238E27FC236}">
                <a16:creationId xmlns:a16="http://schemas.microsoft.com/office/drawing/2014/main" id="{9E147C28-5466-BD48-8EB2-B63D014BABD2}"/>
              </a:ext>
            </a:extLst>
          </p:cNvPr>
          <p:cNvPicPr>
            <a:picLocks noChangeAspect="1"/>
          </p:cNvPicPr>
          <p:nvPr/>
        </p:nvPicPr>
        <p:blipFill>
          <a:blip r:embed="rId3"/>
          <a:stretch>
            <a:fillRect/>
          </a:stretch>
        </p:blipFill>
        <p:spPr>
          <a:xfrm>
            <a:off x="4574647" y="783696"/>
            <a:ext cx="7125694" cy="4848902"/>
          </a:xfrm>
          <a:prstGeom prst="rect">
            <a:avLst/>
          </a:prstGeom>
        </p:spPr>
      </p:pic>
      <p:pic>
        <p:nvPicPr>
          <p:cNvPr id="115" name="Google Shape;115;p5"/>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17" name="Google Shape;117;p5"/>
          <p:cNvSpPr txBox="1"/>
          <p:nvPr/>
        </p:nvSpPr>
        <p:spPr>
          <a:xfrm flipH="1">
            <a:off x="209004" y="818590"/>
            <a:ext cx="3960858" cy="258528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1800" b="1" dirty="0">
                <a:solidFill>
                  <a:schemeClr val="dk1"/>
                </a:solidFill>
                <a:latin typeface="Calibri"/>
                <a:ea typeface="Calibri"/>
                <a:cs typeface="Calibri"/>
                <a:sym typeface="Calibri"/>
              </a:rPr>
              <a:t>VALIDAR LISTA DE PRÉ-SELECIONADOS – INCLUIR ESTUDANTES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4 º Digite o nome ou CPF do(a) estudante que deseja incluir e clique em “Buscar”. Dê um clique duplo em cima do nome ou da matrícula do(a) estudante para selecioná-lo.</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p:txBody>
      </p:sp>
      <p:sp>
        <p:nvSpPr>
          <p:cNvPr id="118" name="Google Shape;118;p5"/>
          <p:cNvSpPr/>
          <p:nvPr/>
        </p:nvSpPr>
        <p:spPr>
          <a:xfrm>
            <a:off x="5364479" y="1183820"/>
            <a:ext cx="3927005" cy="25242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9" name="Google Shape;119;p5"/>
          <p:cNvSpPr/>
          <p:nvPr/>
        </p:nvSpPr>
        <p:spPr>
          <a:xfrm>
            <a:off x="10726992" y="1124095"/>
            <a:ext cx="855407" cy="25242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6" name="Google Shape;118;p5">
            <a:extLst>
              <a:ext uri="{FF2B5EF4-FFF2-40B4-BE49-F238E27FC236}">
                <a16:creationId xmlns:a16="http://schemas.microsoft.com/office/drawing/2014/main" id="{B23991C7-0A6E-A417-0774-90F4C1D68FA4}"/>
              </a:ext>
            </a:extLst>
          </p:cNvPr>
          <p:cNvSpPr/>
          <p:nvPr/>
        </p:nvSpPr>
        <p:spPr>
          <a:xfrm flipV="1">
            <a:off x="5364479" y="1530940"/>
            <a:ext cx="1183805" cy="252422"/>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9FF8C0FB-E639-9FF2-C885-65EB7C97B432}"/>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420472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Imagem 4">
            <a:extLst>
              <a:ext uri="{FF2B5EF4-FFF2-40B4-BE49-F238E27FC236}">
                <a16:creationId xmlns:a16="http://schemas.microsoft.com/office/drawing/2014/main" id="{62377756-71F3-F513-1CAA-30AC9B256CD0}"/>
              </a:ext>
            </a:extLst>
          </p:cNvPr>
          <p:cNvPicPr>
            <a:picLocks noChangeAspect="1"/>
          </p:cNvPicPr>
          <p:nvPr/>
        </p:nvPicPr>
        <p:blipFill>
          <a:blip r:embed="rId3"/>
          <a:stretch>
            <a:fillRect/>
          </a:stretch>
        </p:blipFill>
        <p:spPr>
          <a:xfrm>
            <a:off x="4552122" y="688997"/>
            <a:ext cx="7288944" cy="5827613"/>
          </a:xfrm>
          <a:prstGeom prst="rect">
            <a:avLst/>
          </a:prstGeom>
        </p:spPr>
      </p:pic>
      <p:pic>
        <p:nvPicPr>
          <p:cNvPr id="115" name="Google Shape;115;p5"/>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17" name="Google Shape;117;p5"/>
          <p:cNvSpPr txBox="1"/>
          <p:nvPr/>
        </p:nvSpPr>
        <p:spPr>
          <a:xfrm flipH="1">
            <a:off x="209004" y="818590"/>
            <a:ext cx="3960858" cy="203128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1800" b="1" dirty="0">
                <a:solidFill>
                  <a:schemeClr val="dk1"/>
                </a:solidFill>
                <a:latin typeface="Calibri"/>
                <a:ea typeface="Calibri"/>
                <a:cs typeface="Calibri"/>
                <a:sym typeface="Calibri"/>
              </a:rPr>
              <a:t>VALIDAR LISTA DE PRÉ-SELECIONADOS – INCLUIR ESTUDANTES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5º Clique em “Atualizar” para efetivar a inclusão do(a) estudante. </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p:txBody>
      </p:sp>
      <p:sp>
        <p:nvSpPr>
          <p:cNvPr id="119" name="Google Shape;119;p5"/>
          <p:cNvSpPr/>
          <p:nvPr/>
        </p:nvSpPr>
        <p:spPr>
          <a:xfrm>
            <a:off x="11012557" y="1213547"/>
            <a:ext cx="758686" cy="247505"/>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9769C7E7-ABC1-541F-CD5D-EB367289CE0D}"/>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393042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5" name="Imagem 4">
            <a:extLst>
              <a:ext uri="{FF2B5EF4-FFF2-40B4-BE49-F238E27FC236}">
                <a16:creationId xmlns:a16="http://schemas.microsoft.com/office/drawing/2014/main" id="{3F577FF4-D086-B2C1-6EA8-B3393D0C4F22}"/>
              </a:ext>
            </a:extLst>
          </p:cNvPr>
          <p:cNvPicPr>
            <a:picLocks noChangeAspect="1"/>
          </p:cNvPicPr>
          <p:nvPr/>
        </p:nvPicPr>
        <p:blipFill>
          <a:blip r:embed="rId3"/>
          <a:stretch>
            <a:fillRect/>
          </a:stretch>
        </p:blipFill>
        <p:spPr>
          <a:xfrm>
            <a:off x="3457755" y="848089"/>
            <a:ext cx="8525242" cy="5393685"/>
          </a:xfrm>
          <a:prstGeom prst="rect">
            <a:avLst/>
          </a:prstGeom>
        </p:spPr>
      </p:pic>
      <p:pic>
        <p:nvPicPr>
          <p:cNvPr id="115" name="Google Shape;115;p5"/>
          <p:cNvPicPr preferRelativeResize="0"/>
          <p:nvPr/>
        </p:nvPicPr>
        <p:blipFill rotWithShape="1">
          <a:blip r:embed="rId4">
            <a:alphaModFix/>
          </a:blip>
          <a:srcRect/>
          <a:stretch/>
        </p:blipFill>
        <p:spPr>
          <a:xfrm flipH="1">
            <a:off x="75154" y="61783"/>
            <a:ext cx="497764" cy="682453"/>
          </a:xfrm>
          <a:prstGeom prst="rect">
            <a:avLst/>
          </a:prstGeom>
          <a:noFill/>
          <a:ln>
            <a:noFill/>
          </a:ln>
        </p:spPr>
      </p:pic>
      <p:sp>
        <p:nvSpPr>
          <p:cNvPr id="117" name="Google Shape;117;p5"/>
          <p:cNvSpPr txBox="1"/>
          <p:nvPr/>
        </p:nvSpPr>
        <p:spPr>
          <a:xfrm flipH="1">
            <a:off x="209002" y="818590"/>
            <a:ext cx="3248752" cy="590927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pt-BR" sz="1800" b="1" dirty="0">
                <a:solidFill>
                  <a:schemeClr val="dk1"/>
                </a:solidFill>
                <a:latin typeface="Calibri"/>
                <a:ea typeface="Calibri"/>
                <a:cs typeface="Calibri"/>
                <a:sym typeface="Calibri"/>
              </a:rPr>
              <a:t>VALIDAR LISTA DE PRÉ-SELECIONADOS</a:t>
            </a:r>
          </a:p>
          <a:p>
            <a:pPr marL="0" marR="0" lvl="0" indent="0" rtl="0">
              <a:spcBef>
                <a:spcPts val="0"/>
              </a:spcBef>
              <a:spcAft>
                <a:spcPts val="0"/>
              </a:spcAft>
              <a:buNone/>
            </a:pPr>
            <a:endParaRPr lang="pt-BR" sz="1800" b="1" dirty="0">
              <a:solidFill>
                <a:schemeClr val="dk1"/>
              </a:solidFill>
              <a:latin typeface="Calibri"/>
              <a:ea typeface="Calibri"/>
              <a:cs typeface="Calibri"/>
              <a:sym typeface="Calibri"/>
            </a:endParaRPr>
          </a:p>
          <a:p>
            <a:pPr marL="0" marR="0" lvl="0" indent="0" rtl="0">
              <a:spcBef>
                <a:spcPts val="0"/>
              </a:spcBef>
              <a:spcAft>
                <a:spcPts val="0"/>
              </a:spcAft>
              <a:buNone/>
            </a:pPr>
            <a:r>
              <a:rPr lang="pt-BR" sz="1800" b="1" dirty="0">
                <a:solidFill>
                  <a:schemeClr val="dk1"/>
                </a:solidFill>
                <a:latin typeface="Calibri"/>
                <a:ea typeface="Calibri"/>
                <a:cs typeface="Calibri"/>
                <a:sym typeface="Calibri"/>
              </a:rPr>
              <a:t>EXCUIR ESTUDANTES</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1º Selecione a matrícula ou o nome do(a) estudante e clique em “Excluir”. Clique para confirmar a exclusão e o nome do(a) estudante sairá da lista.</a:t>
            </a:r>
            <a:endParaRPr dirty="0"/>
          </a:p>
          <a:p>
            <a:pPr marL="0" marR="0" lvl="0" indent="0" algn="just"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Obs.: Ao final das análises e ajustes, deverão permanecer nessa lista apenas os estudantes que participarão do ENADE, pois é através dela que o sistema criará o arquivo de migração.</a:t>
            </a:r>
          </a:p>
          <a:p>
            <a:pPr marL="0" marR="0" lvl="0" indent="0" algn="just" rtl="0">
              <a:spcBef>
                <a:spcPts val="0"/>
              </a:spcBef>
              <a:spcAft>
                <a:spcPts val="0"/>
              </a:spcAft>
              <a:buNone/>
            </a:pPr>
            <a:endParaRPr lang="pt-BR" sz="1800" dirty="0">
              <a:solidFill>
                <a:schemeClr val="dk1"/>
              </a:solidFill>
              <a:latin typeface="Calibri"/>
              <a:ea typeface="Calibri"/>
              <a:cs typeface="Calibri"/>
              <a:sym typeface="Calibri"/>
            </a:endParaRPr>
          </a:p>
          <a:p>
            <a:pPr marL="0" marR="0" lvl="0" indent="0" algn="just" rtl="0">
              <a:spcBef>
                <a:spcPts val="0"/>
              </a:spcBef>
              <a:spcAft>
                <a:spcPts val="0"/>
              </a:spcAft>
              <a:buNone/>
            </a:pPr>
            <a:r>
              <a:rPr lang="pt-BR" sz="1800" dirty="0">
                <a:solidFill>
                  <a:schemeClr val="dk1"/>
                </a:solidFill>
                <a:latin typeface="Calibri"/>
                <a:ea typeface="Calibri"/>
                <a:cs typeface="Calibri"/>
                <a:sym typeface="Calibri"/>
              </a:rPr>
              <a:t>Feche a tela e passe para a etapa de criação do arquivo para inscrição em lote.</a:t>
            </a:r>
            <a:endParaRPr sz="1800" dirty="0">
              <a:solidFill>
                <a:schemeClr val="dk1"/>
              </a:solidFill>
              <a:latin typeface="Calibri"/>
              <a:ea typeface="Calibri"/>
              <a:cs typeface="Calibri"/>
              <a:sym typeface="Calibri"/>
            </a:endParaRPr>
          </a:p>
        </p:txBody>
      </p:sp>
      <p:sp>
        <p:nvSpPr>
          <p:cNvPr id="119" name="Google Shape;119;p5"/>
          <p:cNvSpPr/>
          <p:nvPr/>
        </p:nvSpPr>
        <p:spPr>
          <a:xfrm>
            <a:off x="9371339" y="1654257"/>
            <a:ext cx="666206" cy="23353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9" name="Google Shape;119;p5">
            <a:extLst>
              <a:ext uri="{FF2B5EF4-FFF2-40B4-BE49-F238E27FC236}">
                <a16:creationId xmlns:a16="http://schemas.microsoft.com/office/drawing/2014/main" id="{4328B2CE-AD6C-21B2-03C8-126200A74451}"/>
              </a:ext>
            </a:extLst>
          </p:cNvPr>
          <p:cNvSpPr/>
          <p:nvPr/>
        </p:nvSpPr>
        <p:spPr>
          <a:xfrm>
            <a:off x="10152897" y="4638027"/>
            <a:ext cx="666206" cy="233539"/>
          </a:xfrm>
          <a:prstGeom prst="rect">
            <a:avLst/>
          </a:prstGeom>
          <a:no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3" name="Google Shape;84;p1">
            <a:extLst>
              <a:ext uri="{FF2B5EF4-FFF2-40B4-BE49-F238E27FC236}">
                <a16:creationId xmlns:a16="http://schemas.microsoft.com/office/drawing/2014/main" id="{06943D21-29CB-6B69-CF1B-B34B86150514}"/>
              </a:ext>
            </a:extLst>
          </p:cNvPr>
          <p:cNvSpPr txBox="1">
            <a:spLocks/>
          </p:cNvSpPr>
          <p:nvPr/>
        </p:nvSpPr>
        <p:spPr>
          <a:xfrm>
            <a:off x="1524000" y="-183827"/>
            <a:ext cx="9144000" cy="87282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ct val="100000"/>
              <a:buFont typeface="Calibri"/>
              <a:buNone/>
            </a:pPr>
            <a:r>
              <a:rPr lang="pt-BR" sz="3600" dirty="0">
                <a:solidFill>
                  <a:schemeClr val="tx2">
                    <a:lumMod val="75000"/>
                  </a:schemeClr>
                </a:solidFill>
              </a:rPr>
              <a:t>Tutorial – Inscrições em lote Enade</a:t>
            </a:r>
            <a:endParaRPr lang="pt-BR" sz="3500" dirty="0">
              <a:solidFill>
                <a:schemeClr val="tx2">
                  <a:lumMod val="75000"/>
                </a:schemeClr>
              </a:solidFill>
            </a:endParaRPr>
          </a:p>
        </p:txBody>
      </p:sp>
    </p:spTree>
    <p:extLst>
      <p:ext uri="{BB962C8B-B14F-4D97-AF65-F5344CB8AC3E}">
        <p14:creationId xmlns:p14="http://schemas.microsoft.com/office/powerpoint/2010/main" val="4286919694"/>
      </p:ext>
    </p:extLst>
  </p:cSld>
  <p:clrMapOvr>
    <a:masterClrMapping/>
  </p:clrMapOvr>
</p:sld>
</file>

<file path=ppt/theme/theme1.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1521</Words>
  <Application>Microsoft Office PowerPoint</Application>
  <PresentationFormat>Widescreen</PresentationFormat>
  <Paragraphs>157</Paragraphs>
  <Slides>24</Slides>
  <Notes>24</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Calibri</vt:lpstr>
      <vt:lpstr>CIDFont+F1</vt:lpstr>
      <vt:lpstr>CIDFont+F2</vt:lpstr>
      <vt:lpstr>Times New Roman</vt:lpstr>
      <vt:lpstr>Tema do Office</vt:lpstr>
      <vt:lpstr>Tutorial – Inscrições em lote Enade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VANUBIA DE JESUS SILVA</dc:creator>
  <cp:lastModifiedBy>Sirlene Góes</cp:lastModifiedBy>
  <cp:revision>6</cp:revision>
  <dcterms:created xsi:type="dcterms:W3CDTF">2016-06-30T18:58:28Z</dcterms:created>
  <dcterms:modified xsi:type="dcterms:W3CDTF">2024-07-27T05:42:11Z</dcterms:modified>
</cp:coreProperties>
</file>